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78" r:id="rId4"/>
  </p:sldMasterIdLst>
  <p:notesMasterIdLst>
    <p:notesMasterId r:id="rId14"/>
  </p:notesMasterIdLst>
  <p:handoutMasterIdLst>
    <p:handoutMasterId r:id="rId15"/>
  </p:handoutMasterIdLst>
  <p:sldIdLst>
    <p:sldId id="283" r:id="rId5"/>
    <p:sldId id="336" r:id="rId6"/>
    <p:sldId id="337" r:id="rId7"/>
    <p:sldId id="334" r:id="rId8"/>
    <p:sldId id="338" r:id="rId9"/>
    <p:sldId id="339" r:id="rId10"/>
    <p:sldId id="340" r:id="rId11"/>
    <p:sldId id="288" r:id="rId12"/>
    <p:sldId id="287" r:id="rId1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296">
          <p15:clr>
            <a:srgbClr val="A4A3A4"/>
          </p15:clr>
        </p15:guide>
        <p15:guide id="2" pos="288">
          <p15:clr>
            <a:srgbClr val="A4A3A4"/>
          </p15:clr>
        </p15:guide>
        <p15:guide id="3" pos="50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A00"/>
    <a:srgbClr val="FFFFFF"/>
    <a:srgbClr val="FF3300"/>
    <a:srgbClr val="F37021"/>
    <a:srgbClr val="FF714F"/>
    <a:srgbClr val="FF4F25"/>
    <a:srgbClr val="FFC000"/>
    <a:srgbClr val="9A4008"/>
    <a:srgbClr val="061922"/>
    <a:srgbClr val="B4BA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759" autoAdjust="0"/>
    <p:restoredTop sz="99700" autoAdjust="0"/>
  </p:normalViewPr>
  <p:slideViewPr>
    <p:cSldViewPr snapToGrid="0">
      <p:cViewPr varScale="1">
        <p:scale>
          <a:sx n="97" d="100"/>
          <a:sy n="97" d="100"/>
        </p:scale>
        <p:origin x="-498" y="-96"/>
      </p:cViewPr>
      <p:guideLst>
        <p:guide orient="horz" pos="1296"/>
        <p:guide pos="288"/>
        <p:guide pos="50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12/14/2014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12/14/2014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277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678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0011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30510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857550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051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686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2654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506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248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953540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9203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7515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9792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8151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409575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title style</a:t>
            </a:r>
            <a:endParaRPr lang="en-US" altLang="ja-JP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5" name="Picture 4" descr="Intel_footer_121410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1050" b="1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1050" b="1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Intel Laboratory at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kern="900" spc="120" smtClean="0">
                <a:solidFill>
                  <a:schemeClr val="bg1"/>
                </a:solidFill>
                <a:latin typeface="Neo Sans Intel" pitchFamily="34" charset="0"/>
              </a:rPr>
              <a:t>MIPT-MIPS</a:t>
            </a:r>
            <a:r>
              <a:rPr lang="en-US" sz="1000" b="1" kern="900" spc="120" baseline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2014 Project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70372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79" r:id="rId1"/>
    <p:sldLayoutId id="2147485980" r:id="rId2"/>
    <p:sldLayoutId id="2147485981" r:id="rId3"/>
    <p:sldLayoutId id="2147485982" r:id="rId4"/>
    <p:sldLayoutId id="2147485983" r:id="rId5"/>
    <p:sldLayoutId id="2147485984" r:id="rId6"/>
    <p:sldLayoutId id="2147485985" r:id="rId7"/>
    <p:sldLayoutId id="2147485986" r:id="rId8"/>
    <p:sldLayoutId id="2147485987" r:id="rId9"/>
    <p:sldLayoutId id="2147485988" r:id="rId10"/>
    <p:sldLayoutId id="2147485989" r:id="rId11"/>
    <p:sldLayoutId id="2147485990" r:id="rId12"/>
    <p:sldLayoutId id="2147485991" r:id="rId13"/>
    <p:sldLayoutId id="2147485992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185738" indent="-184150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Times" pitchFamily="18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2pPr>
      <a:lvl3pPr marL="414338" indent="-22701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2000" b="0" i="0">
          <a:solidFill>
            <a:schemeClr val="tx1"/>
          </a:solidFill>
          <a:latin typeface="Neo Sans Intel"/>
          <a:cs typeface="Neo Sans Intel"/>
        </a:defRPr>
      </a:lvl3pPr>
      <a:lvl4pPr marL="568325" indent="-1524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Neo Sans Intel" pitchFamily="34" charset="0"/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7620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8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6" Type="http://schemas.openxmlformats.org/officeDocument/2006/relationships/image" Target="../media/image10.png"/><Relationship Id="rId5" Type="http://schemas.openxmlformats.org/officeDocument/2006/relationships/hyperlink" Target="https://code.google.com/p/mipt-mips/wiki/CommunicationBetweenModulesThroughPorts" TargetMode="External"/><Relationship Id="rId4" Type="http://schemas.openxmlformats.org/officeDocument/2006/relationships/hyperlink" Target="http://www.ckluk.org/ck/papers/asim_ieeecomputer.pd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1" y="2984754"/>
            <a:ext cx="6754008" cy="553998"/>
          </a:xfrm>
        </p:spPr>
        <p:txBody>
          <a:bodyPr/>
          <a:lstStyle/>
          <a:p>
            <a:r>
              <a:rPr lang="en-US" sz="3600" dirty="0" smtClean="0"/>
              <a:t>Pipeline Modeling</a:t>
            </a:r>
            <a:endParaRPr lang="en-US" sz="3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9957" y="3927087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Pavel </a:t>
            </a:r>
            <a:r>
              <a:rPr lang="en-US" dirty="0" err="1" smtClean="0">
                <a:latin typeface="Neo Sans Intel"/>
              </a:rPr>
              <a:t>Kryukov</a:t>
            </a:r>
            <a:endParaRPr lang="en-US" dirty="0" smtClean="0">
              <a:latin typeface="Neo Sans Intel"/>
            </a:endParaRP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13 December 2014</a:t>
            </a:r>
            <a:endParaRPr lang="en-US" dirty="0">
              <a:latin typeface="Neo Sans Intel"/>
            </a:endParaRPr>
          </a:p>
        </p:txBody>
      </p:sp>
      <p:pic>
        <p:nvPicPr>
          <p:cNvPr id="2" name="Звук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83608"/>
      </p:ext>
    </p:extLst>
  </p:cSld>
  <p:clrMapOvr>
    <a:masterClrMapping/>
  </p:clrMapOvr>
  <p:transition advTm="2428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Refresher: MIPS Single-Cycle Implementation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54671" y="2441228"/>
            <a:ext cx="1622694" cy="1386326"/>
            <a:chOff x="1738845" y="3229513"/>
            <a:chExt cx="1622694" cy="1386326"/>
          </a:xfrm>
        </p:grpSpPr>
        <p:grpSp>
          <p:nvGrpSpPr>
            <p:cNvPr id="130" name="Group 129"/>
            <p:cNvGrpSpPr/>
            <p:nvPr/>
          </p:nvGrpSpPr>
          <p:grpSpPr>
            <a:xfrm>
              <a:off x="1738845" y="3229513"/>
              <a:ext cx="1447262" cy="1386326"/>
              <a:chOff x="3124738" y="3598050"/>
              <a:chExt cx="1447262" cy="1386326"/>
            </a:xfrm>
          </p:grpSpPr>
          <p:sp>
            <p:nvSpPr>
              <p:cNvPr id="132" name="Rectangle 131"/>
              <p:cNvSpPr/>
              <p:nvPr/>
            </p:nvSpPr>
            <p:spPr bwMode="auto">
              <a:xfrm>
                <a:off x="3126744" y="3598050"/>
                <a:ext cx="1445256" cy="1386326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133" name="TextBox 132"/>
              <p:cNvSpPr txBox="1"/>
              <p:nvPr/>
            </p:nvSpPr>
            <p:spPr>
              <a:xfrm>
                <a:off x="3124738" y="3598050"/>
                <a:ext cx="65274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Read</a:t>
                </a:r>
              </a:p>
              <a:p>
                <a:r>
                  <a:rPr lang="en-US" sz="1100" dirty="0" smtClean="0">
                    <a:latin typeface="Neo Sans Intel" panose="020B0504020202020204" pitchFamily="34" charset="0"/>
                  </a:rPr>
                  <a:t>address</a:t>
                </a:r>
              </a:p>
            </p:txBody>
          </p:sp>
          <p:sp>
            <p:nvSpPr>
              <p:cNvPr id="134" name="TextBox 133"/>
              <p:cNvSpPr txBox="1"/>
              <p:nvPr/>
            </p:nvSpPr>
            <p:spPr>
              <a:xfrm>
                <a:off x="3673849" y="3601253"/>
                <a:ext cx="898151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100" dirty="0" smtClean="0">
                    <a:latin typeface="Neo Sans Intel" panose="020B0504020202020204" pitchFamily="34" charset="0"/>
                  </a:rPr>
                  <a:t>Instruction [31-0]</a:t>
                </a:r>
              </a:p>
            </p:txBody>
          </p:sp>
          <p:sp>
            <p:nvSpPr>
              <p:cNvPr id="135" name="TextBox 134"/>
              <p:cNvSpPr txBox="1"/>
              <p:nvPr/>
            </p:nvSpPr>
            <p:spPr>
              <a:xfrm>
                <a:off x="3430026" y="4147773"/>
                <a:ext cx="8386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Memory</a:t>
                </a:r>
              </a:p>
            </p:txBody>
          </p:sp>
        </p:grpSp>
        <p:cxnSp>
          <p:nvCxnSpPr>
            <p:cNvPr id="131" name="Straight Arrow Connector 130"/>
            <p:cNvCxnSpPr>
              <a:stCxn id="134" idx="3"/>
            </p:cNvCxnSpPr>
            <p:nvPr/>
          </p:nvCxnSpPr>
          <p:spPr bwMode="auto">
            <a:xfrm>
              <a:off x="3186107" y="3448160"/>
              <a:ext cx="175432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grpSp>
        <p:nvGrpSpPr>
          <p:cNvPr id="6" name="Group 5"/>
          <p:cNvGrpSpPr/>
          <p:nvPr/>
        </p:nvGrpSpPr>
        <p:grpSpPr>
          <a:xfrm>
            <a:off x="2546317" y="3358358"/>
            <a:ext cx="180391" cy="643543"/>
            <a:chOff x="3390790" y="3616963"/>
            <a:chExt cx="180391" cy="643543"/>
          </a:xfrm>
        </p:grpSpPr>
        <p:sp>
          <p:nvSpPr>
            <p:cNvPr id="126" name="Trapezoid 125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27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28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9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107902" y="2452104"/>
            <a:ext cx="1552498" cy="1873251"/>
            <a:chOff x="4488424" y="3657632"/>
            <a:chExt cx="1552498" cy="1873251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4490028" y="3657632"/>
              <a:ext cx="1550894" cy="187067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490028" y="3657633"/>
              <a:ext cx="77136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142771" y="3660836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088107" y="5220532"/>
              <a:ext cx="9491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Registers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4490028" y="4132149"/>
              <a:ext cx="77296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>
                  <a:latin typeface="Neo Sans Intel" panose="020B0504020202020204" pitchFamily="34" charset="0"/>
                </a:rPr>
                <a:t>r</a:t>
              </a:r>
              <a:r>
                <a:rPr lang="en-US" sz="1100" dirty="0" smtClean="0">
                  <a:latin typeface="Neo Sans Intel" panose="020B0504020202020204" pitchFamily="34" charset="0"/>
                </a:rPr>
                <a:t>egister </a:t>
              </a:r>
              <a:r>
                <a:rPr lang="en-US" sz="1100" b="1" dirty="0" smtClean="0">
                  <a:latin typeface="Neo Sans Intel" panose="020B0504020202020204" pitchFamily="34" charset="0"/>
                </a:rPr>
                <a:t>2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142771" y="4285847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>
                  <a:latin typeface="Neo Sans Intel" panose="020B0504020202020204" pitchFamily="34" charset="0"/>
                </a:rPr>
                <a:t>d</a:t>
              </a:r>
              <a:r>
                <a:rPr lang="en-US" sz="1100" dirty="0" smtClean="0">
                  <a:latin typeface="Neo Sans Intel" panose="020B0504020202020204" pitchFamily="34" charset="0"/>
                </a:rPr>
                <a:t>ata </a:t>
              </a:r>
              <a:r>
                <a:rPr lang="en-US" sz="1100" b="1" dirty="0">
                  <a:latin typeface="Neo Sans Intel" panose="020B0504020202020204" pitchFamily="34" charset="0"/>
                </a:rPr>
                <a:t>2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4488424" y="4669109"/>
              <a:ext cx="65434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register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4490028" y="509999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5194990" y="3666551"/>
              <a:ext cx="133350" cy="1333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13352" y="2077773"/>
            <a:ext cx="739305" cy="393410"/>
            <a:chOff x="4262754" y="2858356"/>
            <a:chExt cx="739305" cy="393410"/>
          </a:xfrm>
        </p:grpSpPr>
        <p:sp>
          <p:nvSpPr>
            <p:cNvPr id="115" name="TextBox 114"/>
            <p:cNvSpPr txBox="1"/>
            <p:nvPr/>
          </p:nvSpPr>
          <p:spPr>
            <a:xfrm>
              <a:off x="4262754" y="2858356"/>
              <a:ext cx="7393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16" name="Straight Connector 115"/>
            <p:cNvCxnSpPr>
              <a:stCxn id="115" idx="2"/>
              <a:endCxn id="125" idx="0"/>
            </p:cNvCxnSpPr>
            <p:nvPr/>
          </p:nvCxnSpPr>
          <p:spPr bwMode="auto">
            <a:xfrm flipH="1">
              <a:off x="4630545" y="3119966"/>
              <a:ext cx="1862" cy="13180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9" name="Straight Arrow Connector 8"/>
          <p:cNvCxnSpPr>
            <a:stCxn id="119" idx="3"/>
            <a:endCxn id="111" idx="1"/>
          </p:cNvCxnSpPr>
          <p:nvPr/>
        </p:nvCxnSpPr>
        <p:spPr bwMode="auto">
          <a:xfrm flipV="1">
            <a:off x="4660400" y="2670392"/>
            <a:ext cx="794482" cy="36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10" name="Group 9"/>
          <p:cNvGrpSpPr/>
          <p:nvPr/>
        </p:nvGrpSpPr>
        <p:grpSpPr>
          <a:xfrm>
            <a:off x="5454882" y="2356395"/>
            <a:ext cx="727535" cy="1439797"/>
            <a:chOff x="6728724" y="3121968"/>
            <a:chExt cx="727535" cy="1439797"/>
          </a:xfrm>
        </p:grpSpPr>
        <p:sp>
          <p:nvSpPr>
            <p:cNvPr id="10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728724" y="3392722"/>
              <a:ext cx="36376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200" dirty="0" smtClean="0">
                  <a:latin typeface="Neo Sans Intel Medium" panose="020B0604020202020204" pitchFamily="34" charset="0"/>
                </a:rPr>
                <a:t>ALU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69760" y="3801019"/>
              <a:ext cx="481419" cy="261610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" panose="020B0504020202020204" pitchFamily="34" charset="0"/>
                </a:rPr>
                <a:t>Result</a:t>
              </a:r>
              <a:endParaRPr lang="en-US" sz="1100" b="1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6904108" y="3557248"/>
              <a:ext cx="547071" cy="2308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900" dirty="0" err="1" smtClean="0">
                  <a:latin typeface="Neo Sans Intel" panose="020B0504020202020204" pitchFamily="34" charset="0"/>
                </a:rPr>
                <a:t>CondCode</a:t>
              </a:r>
              <a:endParaRPr lang="en-US" sz="900" b="1" dirty="0" smtClean="0">
                <a:latin typeface="Neo Sans Intel" panose="020B0504020202020204" pitchFamily="34" charset="0"/>
              </a:endParaRPr>
            </a:p>
          </p:txBody>
        </p:sp>
      </p:grpSp>
      <p:cxnSp>
        <p:nvCxnSpPr>
          <p:cNvPr id="11" name="Elbow Connector 10"/>
          <p:cNvCxnSpPr>
            <a:stCxn id="122" idx="3"/>
            <a:endCxn id="104" idx="3"/>
          </p:cNvCxnSpPr>
          <p:nvPr/>
        </p:nvCxnSpPr>
        <p:spPr bwMode="auto">
          <a:xfrm flipV="1">
            <a:off x="4660400" y="3294634"/>
            <a:ext cx="454431" cy="1129"/>
          </a:xfrm>
          <a:prstGeom prst="bentConnector3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2" name="Elbow Connector 11"/>
          <p:cNvCxnSpPr>
            <a:stCxn id="93" idx="0"/>
            <a:endCxn id="124" idx="1"/>
          </p:cNvCxnSpPr>
          <p:nvPr/>
        </p:nvCxnSpPr>
        <p:spPr bwMode="auto">
          <a:xfrm flipH="1">
            <a:off x="3109506" y="2899731"/>
            <a:ext cx="5615445" cy="1210181"/>
          </a:xfrm>
          <a:prstGeom prst="bentConnector5">
            <a:avLst>
              <a:gd name="adj1" fmla="val -4071"/>
              <a:gd name="adj2" fmla="val 172985"/>
              <a:gd name="adj3" fmla="val 10407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3" name="Oval 12"/>
          <p:cNvSpPr/>
          <p:nvPr/>
        </p:nvSpPr>
        <p:spPr bwMode="auto">
          <a:xfrm>
            <a:off x="1743407" y="2630425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14" name="Straight Arrow Connector 13"/>
          <p:cNvCxnSpPr>
            <a:stCxn id="13" idx="6"/>
            <a:endCxn id="118" idx="1"/>
          </p:cNvCxnSpPr>
          <p:nvPr/>
        </p:nvCxnSpPr>
        <p:spPr bwMode="auto">
          <a:xfrm>
            <a:off x="1815879" y="2666661"/>
            <a:ext cx="1293627" cy="888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5" name="Elbow Connector 14"/>
          <p:cNvCxnSpPr>
            <a:stCxn id="13" idx="4"/>
            <a:endCxn id="121" idx="1"/>
          </p:cNvCxnSpPr>
          <p:nvPr/>
        </p:nvCxnSpPr>
        <p:spPr bwMode="auto">
          <a:xfrm rot="16200000" flipH="1">
            <a:off x="2224990" y="2257549"/>
            <a:ext cx="439168" cy="13298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16" name="Elbow Connector 15"/>
          <p:cNvCxnSpPr>
            <a:stCxn id="13" idx="4"/>
            <a:endCxn id="128" idx="3"/>
          </p:cNvCxnSpPr>
          <p:nvPr/>
        </p:nvCxnSpPr>
        <p:spPr bwMode="auto">
          <a:xfrm rot="16200000" flipH="1">
            <a:off x="1571505" y="2911034"/>
            <a:ext cx="1188038" cy="771763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790302" y="2386875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[25-21]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82438" y="2860153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[20-16]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759821" y="3604086"/>
            <a:ext cx="7585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[15-11]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542593" y="3514858"/>
            <a:ext cx="580608" cy="532039"/>
            <a:chOff x="6598319" y="4283249"/>
            <a:chExt cx="580608" cy="532039"/>
          </a:xfrm>
        </p:grpSpPr>
        <p:sp>
          <p:nvSpPr>
            <p:cNvPr id="107" name="TextBox 106"/>
            <p:cNvSpPr txBox="1"/>
            <p:nvPr/>
          </p:nvSpPr>
          <p:spPr>
            <a:xfrm>
              <a:off x="6598319" y="4553678"/>
              <a:ext cx="58060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08" name="Straight Connector 107"/>
            <p:cNvCxnSpPr/>
            <p:nvPr/>
          </p:nvCxnSpPr>
          <p:spPr bwMode="auto">
            <a:xfrm flipH="1">
              <a:off x="6967969" y="4283249"/>
              <a:ext cx="32" cy="272672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Oval 20"/>
          <p:cNvSpPr/>
          <p:nvPr/>
        </p:nvSpPr>
        <p:spPr bwMode="auto">
          <a:xfrm>
            <a:off x="2289085" y="310903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22" name="Elbow Connector 21"/>
          <p:cNvCxnSpPr>
            <a:stCxn id="21" idx="4"/>
            <a:endCxn id="127" idx="3"/>
          </p:cNvCxnSpPr>
          <p:nvPr/>
        </p:nvCxnSpPr>
        <p:spPr bwMode="auto">
          <a:xfrm rot="16200000" flipH="1">
            <a:off x="2292337" y="3214488"/>
            <a:ext cx="292053" cy="226084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3" name="Straight Arrow Connector 22"/>
          <p:cNvCxnSpPr>
            <a:stCxn id="126" idx="0"/>
            <a:endCxn id="123" idx="1"/>
          </p:cNvCxnSpPr>
          <p:nvPr/>
        </p:nvCxnSpPr>
        <p:spPr bwMode="auto">
          <a:xfrm flipV="1">
            <a:off x="2726708" y="3679025"/>
            <a:ext cx="381194" cy="1105"/>
          </a:xfrm>
          <a:prstGeom prst="straightConnector1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4" name="Rounded Rectangle 23"/>
          <p:cNvSpPr/>
          <p:nvPr/>
        </p:nvSpPr>
        <p:spPr bwMode="auto">
          <a:xfrm>
            <a:off x="3435075" y="4524724"/>
            <a:ext cx="953678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Sign extend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cxnSp>
        <p:nvCxnSpPr>
          <p:cNvPr id="25" name="Elbow Connector 24"/>
          <p:cNvCxnSpPr>
            <a:stCxn id="13" idx="4"/>
            <a:endCxn id="24" idx="1"/>
          </p:cNvCxnSpPr>
          <p:nvPr/>
        </p:nvCxnSpPr>
        <p:spPr bwMode="auto">
          <a:xfrm rot="16200000" flipH="1">
            <a:off x="1627975" y="2854565"/>
            <a:ext cx="1958769" cy="1655432"/>
          </a:xfrm>
          <a:prstGeom prst="bentConnector2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1782438" y="4386710"/>
            <a:ext cx="6687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Neo Sans Intel" panose="020B0504020202020204" pitchFamily="34" charset="0"/>
              </a:rPr>
              <a:t>I [15-0]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5109743" y="3179435"/>
            <a:ext cx="180391" cy="643543"/>
            <a:chOff x="3390790" y="3616963"/>
            <a:chExt cx="180391" cy="643543"/>
          </a:xfrm>
        </p:grpSpPr>
        <p:sp>
          <p:nvSpPr>
            <p:cNvPr id="103" name="Trapezoid 10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10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0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10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28" name="Straight Arrow Connector 27"/>
          <p:cNvCxnSpPr>
            <a:stCxn id="103" idx="0"/>
            <a:endCxn id="112" idx="1"/>
          </p:cNvCxnSpPr>
          <p:nvPr/>
        </p:nvCxnSpPr>
        <p:spPr bwMode="auto">
          <a:xfrm>
            <a:off x="5290134" y="3501207"/>
            <a:ext cx="164748" cy="145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29" name="Elbow Connector 28"/>
          <p:cNvCxnSpPr>
            <a:stCxn id="24" idx="3"/>
            <a:endCxn id="41" idx="4"/>
          </p:cNvCxnSpPr>
          <p:nvPr/>
        </p:nvCxnSpPr>
        <p:spPr bwMode="auto">
          <a:xfrm flipV="1">
            <a:off x="4388753" y="3747437"/>
            <a:ext cx="557649" cy="914229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0" name="Group 29"/>
          <p:cNvGrpSpPr/>
          <p:nvPr/>
        </p:nvGrpSpPr>
        <p:grpSpPr>
          <a:xfrm>
            <a:off x="6753863" y="2474650"/>
            <a:ext cx="1447263" cy="1386443"/>
            <a:chOff x="3124737" y="3598050"/>
            <a:chExt cx="1447263" cy="1386443"/>
          </a:xfrm>
        </p:grpSpPr>
        <p:sp>
          <p:nvSpPr>
            <p:cNvPr id="97" name="Rectangle 96"/>
            <p:cNvSpPr/>
            <p:nvPr/>
          </p:nvSpPr>
          <p:spPr bwMode="auto">
            <a:xfrm>
              <a:off x="3126744" y="3598050"/>
              <a:ext cx="1445256" cy="138632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3124738" y="3598050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3673849" y="3601253"/>
              <a:ext cx="89815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Read</a:t>
              </a:r>
            </a:p>
            <a:p>
              <a:pPr algn="r"/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733308" y="4674175"/>
              <a:ext cx="8386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 Medium" panose="020B0604020202020204" pitchFamily="34" charset="0"/>
                </a:rPr>
                <a:t>Memory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126744" y="4073403"/>
              <a:ext cx="65274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address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124737" y="4553606"/>
              <a:ext cx="5068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>
                  <a:latin typeface="Neo Sans Intel" panose="020B0504020202020204" pitchFamily="34" charset="0"/>
                </a:rPr>
                <a:t>Write</a:t>
              </a:r>
            </a:p>
            <a:p>
              <a:r>
                <a:rPr lang="en-US" sz="1100" dirty="0" smtClean="0">
                  <a:latin typeface="Neo Sans Intel" panose="020B0504020202020204" pitchFamily="34" charset="0"/>
                </a:rPr>
                <a:t>data</a:t>
              </a:r>
            </a:p>
          </p:txBody>
        </p:sp>
      </p:grpSp>
      <p:cxnSp>
        <p:nvCxnSpPr>
          <p:cNvPr id="31" name="Straight Arrow Connector 30"/>
          <p:cNvCxnSpPr>
            <a:stCxn id="99" idx="3"/>
            <a:endCxn id="94" idx="3"/>
          </p:cNvCxnSpPr>
          <p:nvPr/>
        </p:nvCxnSpPr>
        <p:spPr bwMode="auto">
          <a:xfrm flipV="1">
            <a:off x="8201126" y="2693158"/>
            <a:ext cx="348522" cy="139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32" name="Group 31"/>
          <p:cNvGrpSpPr/>
          <p:nvPr/>
        </p:nvGrpSpPr>
        <p:grpSpPr>
          <a:xfrm>
            <a:off x="8544560" y="2577959"/>
            <a:ext cx="180391" cy="643543"/>
            <a:chOff x="3390790" y="3616963"/>
            <a:chExt cx="180391" cy="643543"/>
          </a:xfrm>
        </p:grpSpPr>
        <p:sp>
          <p:nvSpPr>
            <p:cNvPr id="93" name="Trapezoid 92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94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dirty="0" smtClean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95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</a:p>
          </p:txBody>
        </p:sp>
        <p:sp>
          <p:nvSpPr>
            <p:cNvPr id="96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33" name="Straight Arrow Connector 32"/>
          <p:cNvCxnSpPr>
            <a:stCxn id="113" idx="3"/>
            <a:endCxn id="101" idx="1"/>
          </p:cNvCxnSpPr>
          <p:nvPr/>
        </p:nvCxnSpPr>
        <p:spPr bwMode="auto">
          <a:xfrm flipV="1">
            <a:off x="6177337" y="3165447"/>
            <a:ext cx="578533" cy="804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4" name="Oval 33"/>
          <p:cNvSpPr/>
          <p:nvPr/>
        </p:nvSpPr>
        <p:spPr bwMode="auto">
          <a:xfrm>
            <a:off x="4762970" y="326249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893636" y="4332372"/>
            <a:ext cx="9553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" dirty="0" smtClean="0">
                <a:latin typeface="Neo Sans Intel" panose="020B0504020202020204" pitchFamily="34" charset="0"/>
              </a:rPr>
              <a:t> </a:t>
            </a:r>
          </a:p>
        </p:txBody>
      </p:sp>
      <p:cxnSp>
        <p:nvCxnSpPr>
          <p:cNvPr id="36" name="Elbow Connector 35"/>
          <p:cNvCxnSpPr>
            <a:stCxn id="34" idx="4"/>
            <a:endCxn id="35" idx="1"/>
          </p:cNvCxnSpPr>
          <p:nvPr/>
        </p:nvCxnSpPr>
        <p:spPr bwMode="auto">
          <a:xfrm rot="16200000" flipH="1">
            <a:off x="4816939" y="3317231"/>
            <a:ext cx="1058964" cy="1094430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med" len="med"/>
          </a:ln>
          <a:effectLst/>
        </p:spPr>
      </p:cxnSp>
      <p:cxnSp>
        <p:nvCxnSpPr>
          <p:cNvPr id="37" name="Elbow Connector 36"/>
          <p:cNvCxnSpPr>
            <a:stCxn id="35" idx="1"/>
            <a:endCxn id="102" idx="1"/>
          </p:cNvCxnSpPr>
          <p:nvPr/>
        </p:nvCxnSpPr>
        <p:spPr bwMode="auto">
          <a:xfrm rot="10800000" flipH="1">
            <a:off x="5893635" y="3645650"/>
            <a:ext cx="860227" cy="748278"/>
          </a:xfrm>
          <a:prstGeom prst="bentConnector3">
            <a:avLst>
              <a:gd name="adj1" fmla="val 33661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38" name="Oval 37"/>
          <p:cNvSpPr/>
          <p:nvPr/>
        </p:nvSpPr>
        <p:spPr bwMode="auto">
          <a:xfrm>
            <a:off x="6377497" y="3132762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39" name="Elbow Connector 38"/>
          <p:cNvCxnSpPr>
            <a:stCxn id="38" idx="4"/>
            <a:endCxn id="95" idx="3"/>
          </p:cNvCxnSpPr>
          <p:nvPr/>
        </p:nvCxnSpPr>
        <p:spPr bwMode="auto">
          <a:xfrm rot="5400000" flipH="1" flipV="1">
            <a:off x="7434342" y="2089927"/>
            <a:ext cx="94698" cy="2135916"/>
          </a:xfrm>
          <a:prstGeom prst="bentConnector4">
            <a:avLst>
              <a:gd name="adj1" fmla="val -1239181"/>
              <a:gd name="adj2" fmla="val 91518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40" name="Rounded Rectangle 39"/>
          <p:cNvSpPr/>
          <p:nvPr/>
        </p:nvSpPr>
        <p:spPr bwMode="auto">
          <a:xfrm>
            <a:off x="5139129" y="1781524"/>
            <a:ext cx="476839" cy="27388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1100" dirty="0" smtClean="0">
                <a:latin typeface="Neo Sans Intel Medium" panose="020B0604020202020204" pitchFamily="34" charset="0"/>
                <a:cs typeface="Arial" pitchFamily="34" charset="0"/>
              </a:rPr>
              <a:t>&lt;&lt; 2</a:t>
            </a:r>
            <a:endParaRPr lang="en-US" sz="1100" dirty="0">
              <a:latin typeface="Neo Sans Intel Medium" panose="020B0604020202020204" pitchFamily="34" charset="0"/>
              <a:cs typeface="Arial" pitchFamily="34" charset="0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4910166" y="3674965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42" name="Straight Arrow Connector 41"/>
          <p:cNvCxnSpPr>
            <a:stCxn id="41" idx="6"/>
            <a:endCxn id="105" idx="3"/>
          </p:cNvCxnSpPr>
          <p:nvPr/>
        </p:nvCxnSpPr>
        <p:spPr bwMode="auto">
          <a:xfrm>
            <a:off x="4982638" y="3711201"/>
            <a:ext cx="132194" cy="81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43" name="Elbow Connector 42"/>
          <p:cNvCxnSpPr>
            <a:stCxn id="41" idx="0"/>
            <a:endCxn id="40" idx="1"/>
          </p:cNvCxnSpPr>
          <p:nvPr/>
        </p:nvCxnSpPr>
        <p:spPr bwMode="auto">
          <a:xfrm rot="5400000" flipH="1" flipV="1">
            <a:off x="4164516" y="2700353"/>
            <a:ext cx="1756499" cy="192727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44" name="Group 43"/>
          <p:cNvGrpSpPr/>
          <p:nvPr/>
        </p:nvGrpSpPr>
        <p:grpSpPr>
          <a:xfrm>
            <a:off x="5857281" y="1285240"/>
            <a:ext cx="401408" cy="794389"/>
            <a:chOff x="6728724" y="3121968"/>
            <a:chExt cx="727535" cy="1439797"/>
          </a:xfrm>
        </p:grpSpPr>
        <p:sp>
          <p:nvSpPr>
            <p:cNvPr id="89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6955933" y="3710216"/>
              <a:ext cx="496610" cy="24135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 Medium" panose="020B0604020202020204" pitchFamily="34" charset="0"/>
                </a:rPr>
                <a:t>Add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</p:grpSp>
      <p:cxnSp>
        <p:nvCxnSpPr>
          <p:cNvPr id="45" name="Straight Arrow Connector 44"/>
          <p:cNvCxnSpPr>
            <a:stCxn id="40" idx="3"/>
            <a:endCxn id="92" idx="1"/>
          </p:cNvCxnSpPr>
          <p:nvPr/>
        </p:nvCxnSpPr>
        <p:spPr bwMode="auto">
          <a:xfrm flipV="1">
            <a:off x="5615968" y="1917680"/>
            <a:ext cx="241313" cy="786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46" name="Group 45"/>
          <p:cNvGrpSpPr/>
          <p:nvPr/>
        </p:nvGrpSpPr>
        <p:grpSpPr>
          <a:xfrm>
            <a:off x="2267241" y="1066800"/>
            <a:ext cx="401408" cy="794389"/>
            <a:chOff x="6728724" y="3121968"/>
            <a:chExt cx="727535" cy="1439797"/>
          </a:xfrm>
        </p:grpSpPr>
        <p:sp>
          <p:nvSpPr>
            <p:cNvPr id="85" name="Freeform 127"/>
            <p:cNvSpPr>
              <a:spLocks/>
            </p:cNvSpPr>
            <p:nvPr/>
          </p:nvSpPr>
          <p:spPr bwMode="auto">
            <a:xfrm>
              <a:off x="6728724" y="3121968"/>
              <a:ext cx="727535" cy="1439797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955933" y="3710216"/>
              <a:ext cx="496610" cy="24135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100" dirty="0" smtClean="0">
                  <a:latin typeface="Neo Sans Intel Medium" panose="020B0604020202020204" pitchFamily="34" charset="0"/>
                </a:rPr>
                <a:t>Add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728724" y="3319972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6728724" y="4152246"/>
              <a:ext cx="155484" cy="231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00" dirty="0" smtClean="0">
                  <a:latin typeface="Neo Sans Intel" panose="020B0504020202020204" pitchFamily="34" charset="0"/>
                </a:rPr>
                <a:t> 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81570" y="1339567"/>
            <a:ext cx="379637" cy="625620"/>
            <a:chOff x="155044" y="1514471"/>
            <a:chExt cx="379637" cy="625620"/>
          </a:xfrm>
        </p:grpSpPr>
        <p:grpSp>
          <p:nvGrpSpPr>
            <p:cNvPr id="81" name="Group 80"/>
            <p:cNvGrpSpPr/>
            <p:nvPr/>
          </p:nvGrpSpPr>
          <p:grpSpPr>
            <a:xfrm>
              <a:off x="178582" y="1514471"/>
              <a:ext cx="356099" cy="625620"/>
              <a:chOff x="2991378" y="2694759"/>
              <a:chExt cx="468998" cy="823968"/>
            </a:xfrm>
          </p:grpSpPr>
          <p:sp>
            <p:nvSpPr>
              <p:cNvPr id="83" name="Rectangle 82"/>
              <p:cNvSpPr/>
              <p:nvPr/>
            </p:nvSpPr>
            <p:spPr bwMode="auto">
              <a:xfrm>
                <a:off x="2991378" y="2694759"/>
                <a:ext cx="468998" cy="82396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en-US" sz="2000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3030150" y="2872568"/>
                <a:ext cx="39145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 smtClean="0">
                    <a:latin typeface="Neo Sans Intel Medium" panose="020B0604020202020204" pitchFamily="34" charset="0"/>
                  </a:rPr>
                  <a:t>PC</a:t>
                </a:r>
              </a:p>
            </p:txBody>
          </p:sp>
        </p:grpSp>
        <p:sp>
          <p:nvSpPr>
            <p:cNvPr id="82" name="Isosceles Triangle 81"/>
            <p:cNvSpPr/>
            <p:nvPr/>
          </p:nvSpPr>
          <p:spPr bwMode="auto">
            <a:xfrm rot="19800000">
              <a:off x="155044" y="1973506"/>
              <a:ext cx="89552" cy="77200"/>
            </a:xfrm>
            <a:prstGeom prst="triangl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>
                <a:latin typeface="Neo Sans Intel" pitchFamily="34" charset="0"/>
                <a:cs typeface="Arial" pitchFamily="34" charset="0"/>
              </a:endParaRPr>
            </a:p>
          </p:txBody>
        </p:sp>
      </p:grpSp>
      <p:cxnSp>
        <p:nvCxnSpPr>
          <p:cNvPr id="48" name="Straight Arrow Connector 47"/>
          <p:cNvCxnSpPr>
            <a:stCxn id="83" idx="2"/>
            <a:endCxn id="49" idx="0"/>
          </p:cNvCxnSpPr>
          <p:nvPr/>
        </p:nvCxnSpPr>
        <p:spPr bwMode="auto">
          <a:xfrm flipH="1">
            <a:off x="482818" y="1965187"/>
            <a:ext cx="340" cy="180451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9" name="Oval 48"/>
          <p:cNvSpPr/>
          <p:nvPr/>
        </p:nvSpPr>
        <p:spPr bwMode="auto">
          <a:xfrm>
            <a:off x="446582" y="2145638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50" name="Elbow Connector 49"/>
          <p:cNvCxnSpPr>
            <a:stCxn id="49" idx="6"/>
            <a:endCxn id="88" idx="1"/>
          </p:cNvCxnSpPr>
          <p:nvPr/>
        </p:nvCxnSpPr>
        <p:spPr bwMode="auto">
          <a:xfrm flipV="1">
            <a:off x="519054" y="1699240"/>
            <a:ext cx="1748187" cy="482634"/>
          </a:xfrm>
          <a:prstGeom prst="bentConnector3">
            <a:avLst>
              <a:gd name="adj1" fmla="val 50000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1" name="Straight Arrow Connector 50"/>
          <p:cNvCxnSpPr>
            <a:stCxn id="49" idx="4"/>
            <a:endCxn id="133" idx="0"/>
          </p:cNvCxnSpPr>
          <p:nvPr/>
        </p:nvCxnSpPr>
        <p:spPr bwMode="auto">
          <a:xfrm flipH="1">
            <a:off x="481043" y="2218110"/>
            <a:ext cx="1775" cy="223118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52" name="TextBox 51"/>
          <p:cNvSpPr txBox="1"/>
          <p:nvPr/>
        </p:nvSpPr>
        <p:spPr>
          <a:xfrm>
            <a:off x="1743845" y="1087242"/>
            <a:ext cx="290464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b="1" dirty="0" smtClean="0">
                <a:latin typeface="Neo Sans Intel" panose="020B0504020202020204" pitchFamily="34" charset="0"/>
              </a:rPr>
              <a:t>4</a:t>
            </a:r>
          </a:p>
        </p:txBody>
      </p:sp>
      <p:cxnSp>
        <p:nvCxnSpPr>
          <p:cNvPr id="53" name="Straight Arrow Connector 52"/>
          <p:cNvCxnSpPr>
            <a:stCxn id="52" idx="3"/>
            <a:endCxn id="87" idx="1"/>
          </p:cNvCxnSpPr>
          <p:nvPr/>
        </p:nvCxnSpPr>
        <p:spPr bwMode="auto">
          <a:xfrm flipV="1">
            <a:off x="2034309" y="1240044"/>
            <a:ext cx="232932" cy="1087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4" name="Straight Arrow Connector 53"/>
          <p:cNvCxnSpPr>
            <a:stCxn id="86" idx="3"/>
            <a:endCxn id="57" idx="2"/>
          </p:cNvCxnSpPr>
          <p:nvPr/>
        </p:nvCxnSpPr>
        <p:spPr bwMode="auto">
          <a:xfrm>
            <a:off x="2666599" y="1457941"/>
            <a:ext cx="2669673" cy="543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55" name="Group 54"/>
          <p:cNvGrpSpPr/>
          <p:nvPr/>
        </p:nvGrpSpPr>
        <p:grpSpPr>
          <a:xfrm>
            <a:off x="6570982" y="1079500"/>
            <a:ext cx="180391" cy="721202"/>
            <a:chOff x="3390790" y="3616963"/>
            <a:chExt cx="180391" cy="643543"/>
          </a:xfrm>
        </p:grpSpPr>
        <p:sp>
          <p:nvSpPr>
            <p:cNvPr id="77" name="Trapezoid 76"/>
            <p:cNvSpPr/>
            <p:nvPr/>
          </p:nvSpPr>
          <p:spPr bwMode="auto">
            <a:xfrm rot="5400000">
              <a:off x="3159214" y="3848539"/>
              <a:ext cx="643543" cy="180391"/>
            </a:xfrm>
            <a:prstGeom prst="trapezoid">
              <a:avLst>
                <a:gd name="adj" fmla="val 53513"/>
              </a:avLst>
            </a:prstGeom>
            <a:solidFill>
              <a:schemeClr val="bg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>
                <a:latin typeface="Neo Sans Intel Medium" panose="020B0604020202020204" pitchFamily="34" charset="0"/>
              </a:endParaRPr>
            </a:p>
          </p:txBody>
        </p:sp>
        <p:sp>
          <p:nvSpPr>
            <p:cNvPr id="78" name="Rectangle 158"/>
            <p:cNvSpPr>
              <a:spLocks noChangeArrowheads="1"/>
            </p:cNvSpPr>
            <p:nvPr/>
          </p:nvSpPr>
          <p:spPr bwMode="auto">
            <a:xfrm flipH="1">
              <a:off x="3395878" y="3678301"/>
              <a:ext cx="85107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0</a:t>
              </a:r>
              <a:endParaRPr lang="en-US" sz="700" dirty="0">
                <a:solidFill>
                  <a:srgbClr val="000000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79" name="Rectangle 159"/>
            <p:cNvSpPr>
              <a:spLocks noChangeArrowheads="1"/>
            </p:cNvSpPr>
            <p:nvPr/>
          </p:nvSpPr>
          <p:spPr bwMode="auto">
            <a:xfrm flipH="1">
              <a:off x="3395879" y="4095679"/>
              <a:ext cx="85106" cy="10772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rgbClr val="000000"/>
                  </a:solidFill>
                  <a:latin typeface="Neo Sans Intel" panose="020B0504020202020204" pitchFamily="34" charset="0"/>
                </a:rPr>
                <a:t>1</a:t>
              </a:r>
            </a:p>
          </p:txBody>
        </p:sp>
        <p:sp>
          <p:nvSpPr>
            <p:cNvPr id="80" name="Rectangle 160"/>
            <p:cNvSpPr>
              <a:spLocks noChangeArrowheads="1"/>
            </p:cNvSpPr>
            <p:nvPr/>
          </p:nvSpPr>
          <p:spPr bwMode="auto">
            <a:xfrm flipH="1">
              <a:off x="3450365" y="3821794"/>
              <a:ext cx="84960" cy="25853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 dirty="0">
                  <a:solidFill>
                    <a:srgbClr val="000000"/>
                  </a:solidFill>
                  <a:latin typeface="Neo Sans Intel Medium" panose="020B0604020202020204" pitchFamily="34" charset="0"/>
                </a:rPr>
                <a:t>x</a:t>
              </a:r>
              <a:endParaRPr lang="en-US" sz="500" dirty="0">
                <a:solidFill>
                  <a:srgbClr val="000000"/>
                </a:solidFill>
                <a:latin typeface="Neo Sans Intel Medium" panose="020B0604020202020204" pitchFamily="34" charset="0"/>
              </a:endParaRPr>
            </a:p>
          </p:txBody>
        </p:sp>
      </p:grpSp>
      <p:cxnSp>
        <p:nvCxnSpPr>
          <p:cNvPr id="56" name="Straight Arrow Connector 55"/>
          <p:cNvCxnSpPr>
            <a:stCxn id="90" idx="3"/>
            <a:endCxn id="79" idx="3"/>
          </p:cNvCxnSpPr>
          <p:nvPr/>
        </p:nvCxnSpPr>
        <p:spPr bwMode="auto">
          <a:xfrm flipV="1">
            <a:off x="6256639" y="1676346"/>
            <a:ext cx="319432" cy="35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sp>
        <p:nvSpPr>
          <p:cNvPr id="57" name="Oval 56"/>
          <p:cNvSpPr/>
          <p:nvPr/>
        </p:nvSpPr>
        <p:spPr bwMode="auto">
          <a:xfrm>
            <a:off x="5336272" y="1422248"/>
            <a:ext cx="72472" cy="72472"/>
          </a:xfrm>
          <a:prstGeom prst="ellipse">
            <a:avLst/>
          </a:prstGeom>
          <a:solidFill>
            <a:schemeClr val="tx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58" name="Straight Arrow Connector 57"/>
          <p:cNvCxnSpPr>
            <a:stCxn id="57" idx="6"/>
            <a:endCxn id="91" idx="1"/>
          </p:cNvCxnSpPr>
          <p:nvPr/>
        </p:nvCxnSpPr>
        <p:spPr bwMode="auto">
          <a:xfrm>
            <a:off x="5408744" y="1458484"/>
            <a:ext cx="448537" cy="0"/>
          </a:xfrm>
          <a:prstGeom prst="straightConnector1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59" name="Elbow Connector 58"/>
          <p:cNvCxnSpPr>
            <a:stCxn id="57" idx="0"/>
            <a:endCxn id="78" idx="3"/>
          </p:cNvCxnSpPr>
          <p:nvPr/>
        </p:nvCxnSpPr>
        <p:spPr bwMode="auto">
          <a:xfrm rot="5400000" flipH="1" flipV="1">
            <a:off x="5867466" y="713644"/>
            <a:ext cx="213647" cy="1203562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60" name="Elbow Connector 59"/>
          <p:cNvCxnSpPr>
            <a:stCxn id="77" idx="0"/>
            <a:endCxn id="83" idx="0"/>
          </p:cNvCxnSpPr>
          <p:nvPr/>
        </p:nvCxnSpPr>
        <p:spPr bwMode="auto">
          <a:xfrm flipH="1" flipV="1">
            <a:off x="483158" y="1339567"/>
            <a:ext cx="6268216" cy="100535"/>
          </a:xfrm>
          <a:prstGeom prst="bentConnector4">
            <a:avLst>
              <a:gd name="adj1" fmla="val -4395"/>
              <a:gd name="adj2" fmla="val 463619"/>
            </a:avLst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cxnSp>
        <p:nvCxnSpPr>
          <p:cNvPr id="61" name="Elbow Connector 60"/>
          <p:cNvCxnSpPr>
            <a:stCxn id="38" idx="0"/>
            <a:endCxn id="98" idx="1"/>
          </p:cNvCxnSpPr>
          <p:nvPr/>
        </p:nvCxnSpPr>
        <p:spPr bwMode="auto">
          <a:xfrm rot="5400000" flipH="1" flipV="1">
            <a:off x="6362464" y="2741363"/>
            <a:ext cx="442668" cy="340131"/>
          </a:xfrm>
          <a:prstGeom prst="bentConnector2">
            <a:avLst/>
          </a:prstGeom>
          <a:solidFill>
            <a:schemeClr val="bg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 w="med" len="med"/>
          </a:ln>
          <a:effectLst/>
        </p:spPr>
      </p:cxnSp>
      <p:grpSp>
        <p:nvGrpSpPr>
          <p:cNvPr id="62" name="Group 61"/>
          <p:cNvGrpSpPr/>
          <p:nvPr/>
        </p:nvGrpSpPr>
        <p:grpSpPr>
          <a:xfrm>
            <a:off x="4981746" y="3774712"/>
            <a:ext cx="620683" cy="523200"/>
            <a:chOff x="6744623" y="4292088"/>
            <a:chExt cx="620683" cy="523200"/>
          </a:xfrm>
        </p:grpSpPr>
        <p:sp>
          <p:nvSpPr>
            <p:cNvPr id="75" name="TextBox 74"/>
            <p:cNvSpPr txBox="1"/>
            <p:nvPr/>
          </p:nvSpPr>
          <p:spPr>
            <a:xfrm>
              <a:off x="6744623" y="4553678"/>
              <a:ext cx="6206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6" name="Straight Connector 75"/>
            <p:cNvCxnSpPr>
              <a:stCxn id="103" idx="3"/>
            </p:cNvCxnSpPr>
            <p:nvPr/>
          </p:nvCxnSpPr>
          <p:spPr bwMode="auto">
            <a:xfrm>
              <a:off x="6962815" y="4292088"/>
              <a:ext cx="0" cy="261590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3" name="Group 62"/>
          <p:cNvGrpSpPr/>
          <p:nvPr/>
        </p:nvGrpSpPr>
        <p:grpSpPr>
          <a:xfrm>
            <a:off x="7083302" y="2077773"/>
            <a:ext cx="792205" cy="407037"/>
            <a:chOff x="4234018" y="2858356"/>
            <a:chExt cx="792205" cy="407037"/>
          </a:xfrm>
        </p:grpSpPr>
        <p:sp>
          <p:nvSpPr>
            <p:cNvPr id="73" name="TextBox 72"/>
            <p:cNvSpPr txBox="1"/>
            <p:nvPr/>
          </p:nvSpPr>
          <p:spPr>
            <a:xfrm>
              <a:off x="4234018" y="2858356"/>
              <a:ext cx="792205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4" name="Straight Connector 73"/>
            <p:cNvCxnSpPr>
              <a:stCxn id="73" idx="2"/>
              <a:endCxn id="97" idx="0"/>
            </p:cNvCxnSpPr>
            <p:nvPr/>
          </p:nvCxnSpPr>
          <p:spPr bwMode="auto">
            <a:xfrm flipH="1">
              <a:off x="4629214" y="3119966"/>
              <a:ext cx="907" cy="14542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4" name="Group 63"/>
          <p:cNvGrpSpPr/>
          <p:nvPr/>
        </p:nvGrpSpPr>
        <p:grpSpPr>
          <a:xfrm>
            <a:off x="6420905" y="1738218"/>
            <a:ext cx="526106" cy="443656"/>
            <a:chOff x="6705081" y="4283249"/>
            <a:chExt cx="526106" cy="443656"/>
          </a:xfrm>
        </p:grpSpPr>
        <p:sp>
          <p:nvSpPr>
            <p:cNvPr id="71" name="TextBox 70"/>
            <p:cNvSpPr txBox="1"/>
            <p:nvPr/>
          </p:nvSpPr>
          <p:spPr>
            <a:xfrm>
              <a:off x="6705081" y="4465295"/>
              <a:ext cx="52610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2" name="Straight Connector 71"/>
            <p:cNvCxnSpPr/>
            <p:nvPr/>
          </p:nvCxnSpPr>
          <p:spPr bwMode="auto">
            <a:xfrm>
              <a:off x="6968001" y="4283249"/>
              <a:ext cx="0" cy="179461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5" name="Group 64"/>
          <p:cNvGrpSpPr/>
          <p:nvPr/>
        </p:nvGrpSpPr>
        <p:grpSpPr>
          <a:xfrm>
            <a:off x="2230176" y="3953635"/>
            <a:ext cx="619080" cy="424806"/>
            <a:chOff x="6561743" y="4287612"/>
            <a:chExt cx="619080" cy="424806"/>
          </a:xfrm>
        </p:grpSpPr>
        <p:sp>
          <p:nvSpPr>
            <p:cNvPr id="69" name="TextBox 68"/>
            <p:cNvSpPr txBox="1"/>
            <p:nvPr/>
          </p:nvSpPr>
          <p:spPr>
            <a:xfrm>
              <a:off x="6561743" y="4450808"/>
              <a:ext cx="61908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70" name="Straight Connector 69"/>
            <p:cNvCxnSpPr>
              <a:stCxn id="126" idx="3"/>
            </p:cNvCxnSpPr>
            <p:nvPr/>
          </p:nvCxnSpPr>
          <p:spPr bwMode="auto">
            <a:xfrm>
              <a:off x="6968079" y="4287612"/>
              <a:ext cx="0" cy="215257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6" name="Group 65"/>
          <p:cNvGrpSpPr/>
          <p:nvPr/>
        </p:nvGrpSpPr>
        <p:grpSpPr>
          <a:xfrm>
            <a:off x="8208125" y="2068347"/>
            <a:ext cx="857928" cy="568038"/>
            <a:chOff x="4191631" y="2696431"/>
            <a:chExt cx="857928" cy="568038"/>
          </a:xfrm>
        </p:grpSpPr>
        <p:sp>
          <p:nvSpPr>
            <p:cNvPr id="67" name="TextBox 66"/>
            <p:cNvSpPr txBox="1"/>
            <p:nvPr/>
          </p:nvSpPr>
          <p:spPr>
            <a:xfrm>
              <a:off x="4191631" y="2696431"/>
              <a:ext cx="857928" cy="2616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1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1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68" name="Straight Connector 67"/>
            <p:cNvCxnSpPr>
              <a:stCxn id="67" idx="2"/>
              <a:endCxn id="93" idx="1"/>
            </p:cNvCxnSpPr>
            <p:nvPr/>
          </p:nvCxnSpPr>
          <p:spPr bwMode="auto">
            <a:xfrm flipH="1">
              <a:off x="4618261" y="2958041"/>
              <a:ext cx="2334" cy="306428"/>
            </a:xfrm>
            <a:prstGeom prst="line">
              <a:avLst/>
            </a:prstGeom>
            <a:solidFill>
              <a:schemeClr val="bg1"/>
            </a:solidFill>
            <a:ln w="6350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53" name="Group 152"/>
          <p:cNvGrpSpPr/>
          <p:nvPr/>
        </p:nvGrpSpPr>
        <p:grpSpPr>
          <a:xfrm>
            <a:off x="1066801" y="5103408"/>
            <a:ext cx="2333342" cy="1065100"/>
            <a:chOff x="-1219306" y="4734983"/>
            <a:chExt cx="4082203" cy="2123376"/>
          </a:xfrm>
        </p:grpSpPr>
        <p:sp>
          <p:nvSpPr>
            <p:cNvPr id="136" name="TextBox 135"/>
            <p:cNvSpPr txBox="1"/>
            <p:nvPr/>
          </p:nvSpPr>
          <p:spPr>
            <a:xfrm>
              <a:off x="1758339" y="4734983"/>
              <a:ext cx="95541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1758339" y="5608561"/>
              <a:ext cx="755071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ALUop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1758339" y="5026175"/>
              <a:ext cx="806269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ALUSrc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1758339" y="6190948"/>
              <a:ext cx="102442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MemWrite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1758339" y="5899754"/>
              <a:ext cx="688290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PCSrc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1758339" y="5317369"/>
              <a:ext cx="804043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RegDst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1758339" y="6482138"/>
              <a:ext cx="1104558" cy="37622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1000" dirty="0" err="1" smtClean="0">
                  <a:solidFill>
                    <a:schemeClr val="accent1"/>
                  </a:solidFill>
                  <a:latin typeface="Neo Sans Intel" panose="020B0504020202020204" pitchFamily="34" charset="0"/>
                </a:rPr>
                <a:t>MemToReg</a:t>
              </a:r>
              <a:endParaRPr lang="en-US" sz="1000" dirty="0" smtClean="0">
                <a:solidFill>
                  <a:schemeClr val="accent1"/>
                </a:solidFill>
                <a:latin typeface="Neo Sans Intel" panose="020B0504020202020204" pitchFamily="34" charset="0"/>
              </a:endParaRPr>
            </a:p>
          </p:txBody>
        </p:sp>
        <p:cxnSp>
          <p:nvCxnSpPr>
            <p:cNvPr id="143" name="Straight Connector 142"/>
            <p:cNvCxnSpPr/>
            <p:nvPr/>
          </p:nvCxnSpPr>
          <p:spPr bwMode="auto">
            <a:xfrm flipH="1">
              <a:off x="1285093" y="4923093"/>
              <a:ext cx="473246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>
              <a:stCxn id="138" idx="1"/>
            </p:cNvCxnSpPr>
            <p:nvPr/>
          </p:nvCxnSpPr>
          <p:spPr bwMode="auto">
            <a:xfrm flipH="1" flipV="1">
              <a:off x="1285093" y="5214137"/>
              <a:ext cx="473245" cy="15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>
              <a:stCxn id="141" idx="1"/>
            </p:cNvCxnSpPr>
            <p:nvPr/>
          </p:nvCxnSpPr>
          <p:spPr bwMode="auto">
            <a:xfrm flipH="1">
              <a:off x="1285093" y="5505480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6" name="Straight Connector 145"/>
            <p:cNvCxnSpPr>
              <a:stCxn id="137" idx="1"/>
            </p:cNvCxnSpPr>
            <p:nvPr/>
          </p:nvCxnSpPr>
          <p:spPr bwMode="auto">
            <a:xfrm flipH="1">
              <a:off x="1285093" y="5796672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7" name="Straight Connector 146"/>
            <p:cNvCxnSpPr>
              <a:stCxn id="140" idx="1"/>
            </p:cNvCxnSpPr>
            <p:nvPr/>
          </p:nvCxnSpPr>
          <p:spPr bwMode="auto">
            <a:xfrm flipH="1">
              <a:off x="1285093" y="6087865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8" name="Straight Connector 147"/>
            <p:cNvCxnSpPr>
              <a:stCxn id="139" idx="1"/>
            </p:cNvCxnSpPr>
            <p:nvPr/>
          </p:nvCxnSpPr>
          <p:spPr bwMode="auto">
            <a:xfrm flipH="1">
              <a:off x="1285093" y="637905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9" name="Straight Connector 148"/>
            <p:cNvCxnSpPr>
              <a:stCxn id="142" idx="1"/>
            </p:cNvCxnSpPr>
            <p:nvPr/>
          </p:nvCxnSpPr>
          <p:spPr bwMode="auto">
            <a:xfrm flipH="1">
              <a:off x="1285093" y="6670249"/>
              <a:ext cx="473245" cy="0"/>
            </a:xfrm>
            <a:prstGeom prst="line">
              <a:avLst/>
            </a:prstGeom>
            <a:solidFill>
              <a:schemeClr val="bg1"/>
            </a:solidFill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0" name="Oval 149"/>
            <p:cNvSpPr/>
            <p:nvPr/>
          </p:nvSpPr>
          <p:spPr bwMode="auto">
            <a:xfrm>
              <a:off x="519054" y="4811152"/>
              <a:ext cx="1046480" cy="1971040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200" dirty="0">
                  <a:latin typeface="Neo Sans Intel Medium" panose="020B0604020202020204" pitchFamily="34" charset="0"/>
                  <a:cs typeface="Arial" pitchFamily="34" charset="0"/>
                </a:rPr>
                <a:t>Control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-1219306" y="6254906"/>
              <a:ext cx="1304696" cy="50620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050" dirty="0" err="1" smtClean="0">
                  <a:latin typeface="Neo Sans Intel" panose="020B0504020202020204" pitchFamily="34" charset="0"/>
                </a:rPr>
                <a:t>CondCode</a:t>
              </a:r>
              <a:endParaRPr lang="en-US" sz="1050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152" name="Straight Arrow Connector 151"/>
            <p:cNvCxnSpPr>
              <a:stCxn id="151" idx="3"/>
              <a:endCxn id="150" idx="3"/>
            </p:cNvCxnSpPr>
            <p:nvPr/>
          </p:nvCxnSpPr>
          <p:spPr bwMode="auto">
            <a:xfrm flipV="1">
              <a:off x="85390" y="6493539"/>
              <a:ext cx="586917" cy="14469"/>
            </a:xfrm>
            <a:prstGeom prst="straightConnector1">
              <a:avLst/>
            </a:prstGeom>
            <a:solidFill>
              <a:schemeClr val="bg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triangle" w="med" len="med"/>
            </a:ln>
            <a:effectLst/>
          </p:spPr>
        </p:cxnSp>
      </p:grpSp>
      <p:cxnSp>
        <p:nvCxnSpPr>
          <p:cNvPr id="161" name="Elbow Connector 160"/>
          <p:cNvCxnSpPr>
            <a:stCxn id="13" idx="4"/>
            <a:endCxn id="150" idx="2"/>
          </p:cNvCxnSpPr>
          <p:nvPr/>
        </p:nvCxnSpPr>
        <p:spPr bwMode="auto">
          <a:xfrm rot="16200000" flipH="1">
            <a:off x="453504" y="4029035"/>
            <a:ext cx="2933062" cy="280785"/>
          </a:xfrm>
          <a:prstGeom prst="bentConnector2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grpSp>
        <p:nvGrpSpPr>
          <p:cNvPr id="178" name="Group 177"/>
          <p:cNvGrpSpPr/>
          <p:nvPr/>
        </p:nvGrpSpPr>
        <p:grpSpPr>
          <a:xfrm>
            <a:off x="63062" y="1271752"/>
            <a:ext cx="1618593" cy="2743200"/>
            <a:chOff x="63062" y="1271752"/>
            <a:chExt cx="1618593" cy="2743200"/>
          </a:xfrm>
        </p:grpSpPr>
        <p:sp>
          <p:nvSpPr>
            <p:cNvPr id="154" name="Freeform 153"/>
            <p:cNvSpPr/>
            <p:nvPr/>
          </p:nvSpPr>
          <p:spPr bwMode="auto">
            <a:xfrm>
              <a:off x="63062" y="1271752"/>
              <a:ext cx="1618593" cy="2743200"/>
            </a:xfrm>
            <a:custGeom>
              <a:avLst/>
              <a:gdLst>
                <a:gd name="connsiteX0" fmla="*/ 0 w 1618593"/>
                <a:gd name="connsiteY0" fmla="*/ 52551 h 2743200"/>
                <a:gd name="connsiteX1" fmla="*/ 0 w 1618593"/>
                <a:gd name="connsiteY1" fmla="*/ 2743200 h 2743200"/>
                <a:gd name="connsiteX2" fmla="*/ 1618593 w 1618593"/>
                <a:gd name="connsiteY2" fmla="*/ 2743200 h 2743200"/>
                <a:gd name="connsiteX3" fmla="*/ 1618593 w 1618593"/>
                <a:gd name="connsiteY3" fmla="*/ 21020 h 2743200"/>
                <a:gd name="connsiteX4" fmla="*/ 0 w 1618593"/>
                <a:gd name="connsiteY4" fmla="*/ 21020 h 2743200"/>
                <a:gd name="connsiteX5" fmla="*/ 0 w 1618593"/>
                <a:gd name="connsiteY5" fmla="*/ 0 h 274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593" h="2743200">
                  <a:moveTo>
                    <a:pt x="0" y="52551"/>
                  </a:moveTo>
                  <a:lnTo>
                    <a:pt x="0" y="2743200"/>
                  </a:lnTo>
                  <a:lnTo>
                    <a:pt x="1618593" y="2743200"/>
                  </a:lnTo>
                  <a:lnTo>
                    <a:pt x="1618593" y="21020"/>
                  </a:lnTo>
                  <a:lnTo>
                    <a:pt x="0" y="21020"/>
                  </a:lnTo>
                  <a:lnTo>
                    <a:pt x="0" y="0"/>
                  </a:lnTo>
                </a:path>
              </a:pathLst>
            </a:custGeom>
            <a:solidFill>
              <a:srgbClr val="F37021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223231" y="2543153"/>
              <a:ext cx="12052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F37021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Fetch</a:t>
              </a:r>
              <a:endParaRPr lang="ru-RU" sz="3200" dirty="0" smtClean="0">
                <a:effectLst>
                  <a:glow rad="152400">
                    <a:srgbClr val="F37021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79" name="Group 178"/>
          <p:cNvGrpSpPr/>
          <p:nvPr/>
        </p:nvGrpSpPr>
        <p:grpSpPr>
          <a:xfrm>
            <a:off x="1072055" y="1954924"/>
            <a:ext cx="3626069" cy="4288221"/>
            <a:chOff x="1072055" y="1954924"/>
            <a:chExt cx="3626069" cy="4288221"/>
          </a:xfrm>
        </p:grpSpPr>
        <p:sp>
          <p:nvSpPr>
            <p:cNvPr id="156" name="Freeform 155"/>
            <p:cNvSpPr/>
            <p:nvPr/>
          </p:nvSpPr>
          <p:spPr bwMode="auto">
            <a:xfrm>
              <a:off x="1072055" y="1954924"/>
              <a:ext cx="3626069" cy="4288221"/>
            </a:xfrm>
            <a:custGeom>
              <a:avLst/>
              <a:gdLst>
                <a:gd name="connsiteX0" fmla="*/ 641131 w 3626069"/>
                <a:gd name="connsiteY0" fmla="*/ 0 h 4288221"/>
                <a:gd name="connsiteX1" fmla="*/ 3626069 w 3626069"/>
                <a:gd name="connsiteY1" fmla="*/ 0 h 4288221"/>
                <a:gd name="connsiteX2" fmla="*/ 3626069 w 3626069"/>
                <a:gd name="connsiteY2" fmla="*/ 1534510 h 4288221"/>
                <a:gd name="connsiteX3" fmla="*/ 1713186 w 3626069"/>
                <a:gd name="connsiteY3" fmla="*/ 1534510 h 4288221"/>
                <a:gd name="connsiteX4" fmla="*/ 1713186 w 3626069"/>
                <a:gd name="connsiteY4" fmla="*/ 3163614 h 4288221"/>
                <a:gd name="connsiteX5" fmla="*/ 2459421 w 3626069"/>
                <a:gd name="connsiteY5" fmla="*/ 3163614 h 4288221"/>
                <a:gd name="connsiteX6" fmla="*/ 2459421 w 3626069"/>
                <a:gd name="connsiteY6" fmla="*/ 4288221 h 4288221"/>
                <a:gd name="connsiteX7" fmla="*/ 0 w 3626069"/>
                <a:gd name="connsiteY7" fmla="*/ 4288221 h 4288221"/>
                <a:gd name="connsiteX8" fmla="*/ 0 w 3626069"/>
                <a:gd name="connsiteY8" fmla="*/ 2112579 h 4288221"/>
                <a:gd name="connsiteX9" fmla="*/ 651642 w 3626069"/>
                <a:gd name="connsiteY9" fmla="*/ 2112579 h 4288221"/>
                <a:gd name="connsiteX10" fmla="*/ 641131 w 3626069"/>
                <a:gd name="connsiteY10" fmla="*/ 0 h 4288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6069" h="4288221">
                  <a:moveTo>
                    <a:pt x="641131" y="0"/>
                  </a:moveTo>
                  <a:lnTo>
                    <a:pt x="3626069" y="0"/>
                  </a:lnTo>
                  <a:lnTo>
                    <a:pt x="3626069" y="1534510"/>
                  </a:lnTo>
                  <a:lnTo>
                    <a:pt x="1713186" y="1534510"/>
                  </a:lnTo>
                  <a:lnTo>
                    <a:pt x="1713186" y="3163614"/>
                  </a:lnTo>
                  <a:lnTo>
                    <a:pt x="2459421" y="3163614"/>
                  </a:lnTo>
                  <a:lnTo>
                    <a:pt x="2459421" y="4288221"/>
                  </a:lnTo>
                  <a:lnTo>
                    <a:pt x="0" y="4288221"/>
                  </a:lnTo>
                  <a:lnTo>
                    <a:pt x="0" y="2112579"/>
                  </a:lnTo>
                  <a:lnTo>
                    <a:pt x="651642" y="2112579"/>
                  </a:lnTo>
                  <a:cubicBezTo>
                    <a:pt x="648138" y="1408386"/>
                    <a:pt x="644635" y="704193"/>
                    <a:pt x="641131" y="0"/>
                  </a:cubicBezTo>
                  <a:close/>
                </a:path>
              </a:pathLst>
            </a:custGeom>
            <a:solidFill>
              <a:srgbClr val="5CD3FF">
                <a:alpha val="50196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2334334" y="2543153"/>
              <a:ext cx="15514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chemeClr val="accent2">
                        <a:lumMod val="40000"/>
                        <a:lumOff val="60000"/>
                        <a:alpha val="30000"/>
                      </a:schemeClr>
                    </a:glow>
                  </a:effectLst>
                  <a:latin typeface="Neo Sans Intel Medium" panose="020B0604020202020204" pitchFamily="34" charset="0"/>
                </a:rPr>
                <a:t>Decode</a:t>
              </a:r>
              <a:endParaRPr lang="ru-RU" sz="3200" dirty="0" smtClean="0">
                <a:effectLst>
                  <a:glow rad="152400">
                    <a:schemeClr val="accent2">
                      <a:lumMod val="40000"/>
                      <a:lumOff val="60000"/>
                      <a:alpha val="30000"/>
                    </a:scheme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0" name="Group 179"/>
          <p:cNvGrpSpPr/>
          <p:nvPr/>
        </p:nvGrpSpPr>
        <p:grpSpPr>
          <a:xfrm>
            <a:off x="4675390" y="2238703"/>
            <a:ext cx="1809493" cy="2238704"/>
            <a:chOff x="4675390" y="2238703"/>
            <a:chExt cx="1809493" cy="2238704"/>
          </a:xfrm>
        </p:grpSpPr>
        <p:sp>
          <p:nvSpPr>
            <p:cNvPr id="157" name="Freeform 156"/>
            <p:cNvSpPr/>
            <p:nvPr/>
          </p:nvSpPr>
          <p:spPr bwMode="auto">
            <a:xfrm>
              <a:off x="4729655" y="2238703"/>
              <a:ext cx="1755228" cy="2238704"/>
            </a:xfrm>
            <a:custGeom>
              <a:avLst/>
              <a:gdLst>
                <a:gd name="connsiteX0" fmla="*/ 84083 w 1755228"/>
                <a:gd name="connsiteY0" fmla="*/ 0 h 2238704"/>
                <a:gd name="connsiteX1" fmla="*/ 1755228 w 1755228"/>
                <a:gd name="connsiteY1" fmla="*/ 0 h 2238704"/>
                <a:gd name="connsiteX2" fmla="*/ 1755228 w 1755228"/>
                <a:gd name="connsiteY2" fmla="*/ 2238704 h 2238704"/>
                <a:gd name="connsiteX3" fmla="*/ 0 w 1755228"/>
                <a:gd name="connsiteY3" fmla="*/ 2238704 h 2238704"/>
                <a:gd name="connsiteX4" fmla="*/ 0 w 1755228"/>
                <a:gd name="connsiteY4" fmla="*/ 0 h 2238704"/>
                <a:gd name="connsiteX5" fmla="*/ 84083 w 1755228"/>
                <a:gd name="connsiteY5" fmla="*/ 0 h 223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5228" h="2238704">
                  <a:moveTo>
                    <a:pt x="84083" y="0"/>
                  </a:moveTo>
                  <a:lnTo>
                    <a:pt x="1755228" y="0"/>
                  </a:lnTo>
                  <a:lnTo>
                    <a:pt x="1755228" y="2238704"/>
                  </a:lnTo>
                  <a:lnTo>
                    <a:pt x="0" y="2238704"/>
                  </a:lnTo>
                  <a:lnTo>
                    <a:pt x="0" y="0"/>
                  </a:lnTo>
                  <a:lnTo>
                    <a:pt x="84083" y="0"/>
                  </a:lnTo>
                  <a:close/>
                </a:path>
              </a:pathLst>
            </a:custGeom>
            <a:solidFill>
              <a:srgbClr val="92D050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4675390" y="2543153"/>
              <a:ext cx="166744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92D050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Execute</a:t>
              </a:r>
              <a:endParaRPr lang="ru-RU" sz="3200" dirty="0" smtClean="0">
                <a:effectLst>
                  <a:glow rad="152400">
                    <a:srgbClr val="92D050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6540164" y="2229143"/>
            <a:ext cx="1734645" cy="2238704"/>
            <a:chOff x="6540164" y="2229143"/>
            <a:chExt cx="1734645" cy="2238704"/>
          </a:xfrm>
        </p:grpSpPr>
        <p:sp>
          <p:nvSpPr>
            <p:cNvPr id="162" name="Freeform 161"/>
            <p:cNvSpPr/>
            <p:nvPr/>
          </p:nvSpPr>
          <p:spPr bwMode="auto">
            <a:xfrm>
              <a:off x="6540164" y="2229143"/>
              <a:ext cx="1731478" cy="2238704"/>
            </a:xfrm>
            <a:custGeom>
              <a:avLst/>
              <a:gdLst>
                <a:gd name="connsiteX0" fmla="*/ 84083 w 1755228"/>
                <a:gd name="connsiteY0" fmla="*/ 0 h 2238704"/>
                <a:gd name="connsiteX1" fmla="*/ 1755228 w 1755228"/>
                <a:gd name="connsiteY1" fmla="*/ 0 h 2238704"/>
                <a:gd name="connsiteX2" fmla="*/ 1755228 w 1755228"/>
                <a:gd name="connsiteY2" fmla="*/ 2238704 h 2238704"/>
                <a:gd name="connsiteX3" fmla="*/ 0 w 1755228"/>
                <a:gd name="connsiteY3" fmla="*/ 2238704 h 2238704"/>
                <a:gd name="connsiteX4" fmla="*/ 0 w 1755228"/>
                <a:gd name="connsiteY4" fmla="*/ 0 h 2238704"/>
                <a:gd name="connsiteX5" fmla="*/ 84083 w 1755228"/>
                <a:gd name="connsiteY5" fmla="*/ 0 h 223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5228" h="2238704">
                  <a:moveTo>
                    <a:pt x="84083" y="0"/>
                  </a:moveTo>
                  <a:lnTo>
                    <a:pt x="1755228" y="0"/>
                  </a:lnTo>
                  <a:lnTo>
                    <a:pt x="1755228" y="2238704"/>
                  </a:lnTo>
                  <a:lnTo>
                    <a:pt x="0" y="2238704"/>
                  </a:lnTo>
                  <a:lnTo>
                    <a:pt x="0" y="0"/>
                  </a:lnTo>
                  <a:lnTo>
                    <a:pt x="84083" y="0"/>
                  </a:lnTo>
                  <a:close/>
                </a:path>
              </a:pathLst>
            </a:custGeom>
            <a:solidFill>
              <a:srgbClr val="FFFF00">
                <a:alpha val="50000"/>
              </a:srgb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6597747" y="2543153"/>
              <a:ext cx="16770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effectLst>
                    <a:glow rad="152400">
                      <a:srgbClr val="92D050">
                        <a:alpha val="30000"/>
                      </a:srgbClr>
                    </a:glow>
                  </a:effectLst>
                  <a:latin typeface="Neo Sans Intel Medium" panose="020B0604020202020204" pitchFamily="34" charset="0"/>
                </a:rPr>
                <a:t>Memory</a:t>
              </a:r>
              <a:endParaRPr lang="ru-RU" sz="3200" dirty="0" smtClean="0">
                <a:effectLst>
                  <a:glow rad="152400">
                    <a:srgbClr val="92D050">
                      <a:alpha val="30000"/>
                    </a:srgb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73572" y="840828"/>
            <a:ext cx="8962206" cy="4193627"/>
            <a:chOff x="73572" y="840828"/>
            <a:chExt cx="8962206" cy="4193627"/>
          </a:xfrm>
        </p:grpSpPr>
        <p:sp>
          <p:nvSpPr>
            <p:cNvPr id="159" name="Freeform 158"/>
            <p:cNvSpPr/>
            <p:nvPr/>
          </p:nvSpPr>
          <p:spPr bwMode="auto">
            <a:xfrm>
              <a:off x="73572" y="840828"/>
              <a:ext cx="8954814" cy="4193627"/>
            </a:xfrm>
            <a:custGeom>
              <a:avLst/>
              <a:gdLst>
                <a:gd name="connsiteX0" fmla="*/ 0 w 8954814"/>
                <a:gd name="connsiteY0" fmla="*/ 399393 h 4193627"/>
                <a:gd name="connsiteX1" fmla="*/ 0 w 8954814"/>
                <a:gd name="connsiteY1" fmla="*/ 0 h 4193627"/>
                <a:gd name="connsiteX2" fmla="*/ 8954814 w 8954814"/>
                <a:gd name="connsiteY2" fmla="*/ 0 h 4193627"/>
                <a:gd name="connsiteX3" fmla="*/ 8954814 w 8954814"/>
                <a:gd name="connsiteY3" fmla="*/ 4193627 h 4193627"/>
                <a:gd name="connsiteX4" fmla="*/ 2764221 w 8954814"/>
                <a:gd name="connsiteY4" fmla="*/ 4193627 h 4193627"/>
                <a:gd name="connsiteX5" fmla="*/ 2764221 w 8954814"/>
                <a:gd name="connsiteY5" fmla="*/ 2701158 h 4193627"/>
                <a:gd name="connsiteX6" fmla="*/ 4614042 w 8954814"/>
                <a:gd name="connsiteY6" fmla="*/ 2701158 h 4193627"/>
                <a:gd name="connsiteX7" fmla="*/ 4614042 w 8954814"/>
                <a:gd name="connsiteY7" fmla="*/ 3657600 h 4193627"/>
                <a:gd name="connsiteX8" fmla="*/ 8240111 w 8954814"/>
                <a:gd name="connsiteY8" fmla="*/ 3657600 h 4193627"/>
                <a:gd name="connsiteX9" fmla="*/ 8240111 w 8954814"/>
                <a:gd name="connsiteY9" fmla="*/ 1313793 h 4193627"/>
                <a:gd name="connsiteX10" fmla="*/ 4656083 w 8954814"/>
                <a:gd name="connsiteY10" fmla="*/ 1313793 h 4193627"/>
                <a:gd name="connsiteX11" fmla="*/ 4656083 w 8954814"/>
                <a:gd name="connsiteY11" fmla="*/ 1051034 h 4193627"/>
                <a:gd name="connsiteX12" fmla="*/ 1650125 w 8954814"/>
                <a:gd name="connsiteY12" fmla="*/ 1051034 h 4193627"/>
                <a:gd name="connsiteX13" fmla="*/ 1650125 w 8954814"/>
                <a:gd name="connsiteY13" fmla="*/ 388882 h 4193627"/>
                <a:gd name="connsiteX14" fmla="*/ 0 w 8954814"/>
                <a:gd name="connsiteY14" fmla="*/ 388882 h 4193627"/>
                <a:gd name="connsiteX15" fmla="*/ 0 w 8954814"/>
                <a:gd name="connsiteY15" fmla="*/ 504496 h 4193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54814" h="4193627">
                  <a:moveTo>
                    <a:pt x="0" y="399393"/>
                  </a:moveTo>
                  <a:lnTo>
                    <a:pt x="0" y="0"/>
                  </a:lnTo>
                  <a:lnTo>
                    <a:pt x="8954814" y="0"/>
                  </a:lnTo>
                  <a:lnTo>
                    <a:pt x="8954814" y="4193627"/>
                  </a:lnTo>
                  <a:lnTo>
                    <a:pt x="2764221" y="4193627"/>
                  </a:lnTo>
                  <a:lnTo>
                    <a:pt x="2764221" y="2701158"/>
                  </a:lnTo>
                  <a:lnTo>
                    <a:pt x="4614042" y="2701158"/>
                  </a:lnTo>
                  <a:lnTo>
                    <a:pt x="4614042" y="3657600"/>
                  </a:lnTo>
                  <a:lnTo>
                    <a:pt x="8240111" y="3657600"/>
                  </a:lnTo>
                  <a:lnTo>
                    <a:pt x="8240111" y="1313793"/>
                  </a:lnTo>
                  <a:lnTo>
                    <a:pt x="4656083" y="1313793"/>
                  </a:lnTo>
                  <a:lnTo>
                    <a:pt x="4656083" y="1051034"/>
                  </a:lnTo>
                  <a:lnTo>
                    <a:pt x="1650125" y="1051034"/>
                  </a:lnTo>
                  <a:lnTo>
                    <a:pt x="1650125" y="388882"/>
                  </a:lnTo>
                  <a:lnTo>
                    <a:pt x="0" y="388882"/>
                  </a:lnTo>
                  <a:lnTo>
                    <a:pt x="0" y="504496"/>
                  </a:lnTo>
                </a:path>
              </a:pathLst>
            </a:custGeom>
            <a:solidFill>
              <a:schemeClr val="bg2">
                <a:alpha val="50000"/>
              </a:schemeClr>
            </a:soli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hangingPunct="0"/>
              <a:endParaRPr lang="ru-RU" sz="2000" b="1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6969187" y="1440101"/>
              <a:ext cx="2066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err="1" smtClean="0">
                  <a:effectLst>
                    <a:glow rad="152400">
                      <a:schemeClr val="bg2">
                        <a:alpha val="30000"/>
                      </a:schemeClr>
                    </a:glow>
                  </a:effectLst>
                  <a:latin typeface="Neo Sans Intel Medium" panose="020B0604020202020204" pitchFamily="34" charset="0"/>
                </a:rPr>
                <a:t>WriteBack</a:t>
              </a:r>
              <a:endParaRPr lang="ru-RU" sz="3200" dirty="0" smtClean="0">
                <a:effectLst>
                  <a:glow rad="152400">
                    <a:schemeClr val="bg2">
                      <a:alpha val="30000"/>
                    </a:schemeClr>
                  </a:glow>
                </a:effectLst>
                <a:latin typeface="Neo Sans Intel" panose="020B0504020202020204" pitchFamily="34" charset="0"/>
              </a:endParaRPr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4575595" y="5226107"/>
            <a:ext cx="4476431" cy="940554"/>
            <a:chOff x="4575595" y="5226107"/>
            <a:chExt cx="4476431" cy="940554"/>
          </a:xfrm>
        </p:grpSpPr>
        <p:sp>
          <p:nvSpPr>
            <p:cNvPr id="166" name="Rectangle 165"/>
            <p:cNvSpPr/>
            <p:nvPr/>
          </p:nvSpPr>
          <p:spPr bwMode="auto">
            <a:xfrm>
              <a:off x="6132758" y="5539298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7" name="Rectangle 166"/>
            <p:cNvSpPr/>
            <p:nvPr/>
          </p:nvSpPr>
          <p:spPr bwMode="auto">
            <a:xfrm>
              <a:off x="6835669" y="5539298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8" name="Rectangle 167"/>
            <p:cNvSpPr/>
            <p:nvPr/>
          </p:nvSpPr>
          <p:spPr bwMode="auto">
            <a:xfrm>
              <a:off x="7213291" y="5539298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69" name="Rectangle 168"/>
            <p:cNvSpPr/>
            <p:nvPr/>
          </p:nvSpPr>
          <p:spPr bwMode="auto">
            <a:xfrm>
              <a:off x="7916202" y="5539298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70" name="Rectangle 169"/>
            <p:cNvSpPr/>
            <p:nvPr/>
          </p:nvSpPr>
          <p:spPr bwMode="auto">
            <a:xfrm>
              <a:off x="8619114" y="5539298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20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20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6259830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6841581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" panose="020B0504020202020204" pitchFamily="34" charset="0"/>
                </a:rPr>
                <a:t>1ns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7423332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5" name="TextBox 174"/>
            <p:cNvSpPr txBox="1"/>
            <p:nvPr/>
          </p:nvSpPr>
          <p:spPr>
            <a:xfrm>
              <a:off x="8005083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Neo Sans Intel" panose="020B0504020202020204" pitchFamily="34" charset="0"/>
                </a:rPr>
                <a:t>2</a:t>
              </a:r>
              <a:r>
                <a:rPr lang="en-US" sz="1400" dirty="0" smtClean="0">
                  <a:latin typeface="Neo Sans Intel" panose="020B0504020202020204" pitchFamily="34" charset="0"/>
                </a:rPr>
                <a:t>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8586834" y="5226107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>
                  <a:latin typeface="Neo Sans Intel" panose="020B0504020202020204" pitchFamily="34" charset="0"/>
                </a:rPr>
                <a:t>1ns</a:t>
              </a:r>
              <a:endParaRPr lang="ru-RU" sz="14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177" name="TextBox 176"/>
            <p:cNvSpPr txBox="1"/>
            <p:nvPr/>
          </p:nvSpPr>
          <p:spPr>
            <a:xfrm>
              <a:off x="4575595" y="5552377"/>
              <a:ext cx="13845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latin typeface="Neo Sans Intel Medium" panose="020B0604020202020204" pitchFamily="34" charset="0"/>
                </a:rPr>
                <a:t>Fig.: </a:t>
              </a:r>
              <a:r>
                <a:rPr lang="en-US" sz="1600" dirty="0">
                  <a:latin typeface="Neo Sans Intel" panose="020B0504020202020204" pitchFamily="34" charset="0"/>
                </a:rPr>
                <a:t>the</a:t>
              </a:r>
              <a:r>
                <a:rPr lang="en-US" sz="1600" dirty="0" smtClean="0">
                  <a:latin typeface="Neo Sans Intel Medium" panose="020B0604020202020204" pitchFamily="34" charset="0"/>
                </a:rPr>
                <a:t> </a:t>
              </a:r>
              <a:r>
                <a:rPr lang="en-US" sz="1600" dirty="0" smtClean="0">
                  <a:latin typeface="Neo Sans Intel" panose="020B0504020202020204" pitchFamily="34" charset="0"/>
                </a:rPr>
                <a:t>MIPS main stages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</p:grpSp>
      <p:sp>
        <p:nvSpPr>
          <p:cNvPr id="3" name="Скругленный прямоугольник 2"/>
          <p:cNvSpPr/>
          <p:nvPr/>
        </p:nvSpPr>
        <p:spPr bwMode="auto">
          <a:xfrm>
            <a:off x="3631293" y="5141615"/>
            <a:ext cx="5434760" cy="1193149"/>
          </a:xfrm>
          <a:prstGeom prst="round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We are not going to model each component (e.g. multiplexer, adder)</a:t>
            </a:r>
            <a:br>
              <a:rPr lang="en-US" sz="2000" b="1" dirty="0" smtClean="0">
                <a:latin typeface="Neo Sans Intel" pitchFamily="34" charset="0"/>
                <a:cs typeface="Arial" pitchFamily="34" charset="0"/>
              </a:rPr>
            </a:br>
            <a:r>
              <a:rPr lang="en-US" sz="2000" b="1" dirty="0" smtClean="0">
                <a:latin typeface="Neo Sans Intel" pitchFamily="34" charset="0"/>
                <a:cs typeface="Arial" pitchFamily="34" charset="0"/>
              </a:rPr>
              <a:t>as it is done in RTL simulator</a:t>
            </a:r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437108"/>
      </p:ext>
    </p:extLst>
  </p:cSld>
  <p:clrMapOvr>
    <a:masterClrMapping/>
  </p:clrMapOvr>
  <p:transition advTm="10861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  <p:bldP spid="3" grpId="1" animBg="1"/>
    </p:bld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140676" y="3623485"/>
            <a:ext cx="8870462" cy="267765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MIPS::run(</a:t>
            </a:r>
            <a:r>
              <a:rPr lang="en-US" sz="14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string&amp;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... </a:t>
            </a:r>
            <a:r>
              <a:rPr lang="en-US" sz="1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oad trace</a:t>
            </a:r>
          </a:p>
          <a:p>
            <a:r>
              <a:rPr lang="en-US" sz="1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this-&gt;PC =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startPC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14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r>
              <a:rPr lang="en-US" sz="14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instr_to_run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 ++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1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uint32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bytes = fetch();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fetch() { return mem-&gt;read(PC); }</a:t>
            </a:r>
          </a:p>
          <a:p>
            <a:r>
              <a:rPr lang="en-US" sz="1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(bytes);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read_src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read_src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-&gt;v_src1 =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-&gt;read(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rs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…}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-&gt;execute();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execute_add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v_dst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v_src1 + v_src2; }</a:t>
            </a:r>
          </a:p>
          <a:p>
            <a:r>
              <a:rPr lang="en-US" sz="14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ld_st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wb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wb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-&gt;write(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4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v_dst</a:t>
            </a:r>
            <a:r>
              <a:rPr lang="en-US" sz="14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 }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PC = 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update_pc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0676" y="176065"/>
            <a:ext cx="8229600" cy="889000"/>
          </a:xfrm>
        </p:spPr>
        <p:txBody>
          <a:bodyPr/>
          <a:lstStyle/>
          <a:p>
            <a:r>
              <a:rPr lang="en-US" dirty="0" smtClean="0"/>
              <a:t>Single-Cycle Implementation modeling</a:t>
            </a:r>
            <a:endParaRPr lang="ru-RU" dirty="0"/>
          </a:p>
        </p:txBody>
      </p:sp>
      <p:grpSp>
        <p:nvGrpSpPr>
          <p:cNvPr id="4" name="Group 182"/>
          <p:cNvGrpSpPr/>
          <p:nvPr/>
        </p:nvGrpSpPr>
        <p:grpSpPr>
          <a:xfrm rot="5400000">
            <a:off x="-27258" y="4918882"/>
            <a:ext cx="1476777" cy="627376"/>
            <a:chOff x="6132760" y="5539299"/>
            <a:chExt cx="1476777" cy="627376"/>
          </a:xfrm>
        </p:grpSpPr>
        <p:sp>
          <p:nvSpPr>
            <p:cNvPr id="5" name="Rectangle 165"/>
            <p:cNvSpPr/>
            <p:nvPr/>
          </p:nvSpPr>
          <p:spPr bwMode="auto">
            <a:xfrm>
              <a:off x="6132760" y="5539299"/>
              <a:ext cx="205347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vert270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6" name="Rectangle 166"/>
            <p:cNvSpPr/>
            <p:nvPr/>
          </p:nvSpPr>
          <p:spPr bwMode="auto">
            <a:xfrm>
              <a:off x="6338109" y="5539303"/>
              <a:ext cx="450685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vert270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7" name="Rectangle 167"/>
            <p:cNvSpPr/>
            <p:nvPr/>
          </p:nvSpPr>
          <p:spPr bwMode="auto">
            <a:xfrm>
              <a:off x="6788794" y="5539306"/>
              <a:ext cx="187694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vert270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8" name="Rectangle 168"/>
            <p:cNvSpPr/>
            <p:nvPr/>
          </p:nvSpPr>
          <p:spPr bwMode="auto">
            <a:xfrm>
              <a:off x="6976489" y="5539307"/>
              <a:ext cx="259716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vert270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" name="Rectangle 169"/>
            <p:cNvSpPr/>
            <p:nvPr/>
          </p:nvSpPr>
          <p:spPr bwMode="auto">
            <a:xfrm>
              <a:off x="7241902" y="5539312"/>
              <a:ext cx="3676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vert270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sz="1600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sz="1600" b="1" dirty="0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203199" y="743574"/>
            <a:ext cx="686972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MIPS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storages of internal state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RF*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uint32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PC;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Memory* mem;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ld_st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FuncInstr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600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wb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FuncInstr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&amp;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MIPS();</a:t>
            </a:r>
          </a:p>
          <a:p>
            <a:r>
              <a:rPr lang="en-US" sz="16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void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run(</a:t>
            </a:r>
            <a:r>
              <a:rPr lang="en-US" sz="1600" dirty="0" err="1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string&amp;,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instr_to_run</a:t>
            </a:r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ru-RU" sz="1600" dirty="0" err="1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68544938"/>
      </p:ext>
    </p:extLst>
  </p:cSld>
  <p:clrMapOvr>
    <a:masterClrMapping/>
  </p:clrMapOvr>
  <p:transition advTm="41259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7" grpId="0" build="p" animBg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modeling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5613" y="1125415"/>
            <a:ext cx="8493002" cy="479119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 single-cycled MIPS every instruction is executed in 1 cycle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To get pipelined MIPS performance, we have to model timing of each pipeline stage of instruction due to stalls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In HW, pipeline stages are divided by latches that are updated every cycle.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Modeling of latch is possible, but its interface is complicated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 more convenient solution is called </a:t>
            </a:r>
            <a:r>
              <a:rPr lang="en-US" i="1" dirty="0" smtClean="0"/>
              <a:t>ports</a:t>
            </a:r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60838342"/>
      </p:ext>
    </p:extLst>
  </p:cSld>
  <p:clrMapOvr>
    <a:masterClrMapping/>
  </p:clrMapOvr>
  <p:transition advTm="14835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Ports</a:t>
            </a:r>
            <a:endParaRPr lang="ru-RU" dirty="0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455613" y="859693"/>
            <a:ext cx="8228012" cy="85187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From interface port of view, one port consists of two parts, implemented in classes </a:t>
            </a:r>
            <a:r>
              <a:rPr lang="en-US" dirty="0" err="1" smtClean="0"/>
              <a:t>ReadPort</a:t>
            </a:r>
            <a:r>
              <a:rPr lang="en-US" dirty="0" smtClean="0"/>
              <a:t> and </a:t>
            </a:r>
            <a:r>
              <a:rPr lang="en-US" dirty="0" err="1" smtClean="0"/>
              <a:t>WritePort</a:t>
            </a:r>
            <a:r>
              <a:rPr lang="en-US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0" y="1748188"/>
            <a:ext cx="46892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Module1 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WritePort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Module1() 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WritePort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&gt;(“DATA_PORT”);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set_bandwidth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(1);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32922" y="1748188"/>
            <a:ext cx="46110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Module2 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ReadPort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&gt;*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Module2() {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ReadPort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&gt;(“DATA_PORT”);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set_latency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(5);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89232" y="3137307"/>
            <a:ext cx="3892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Ports are connected by equal string key</a:t>
            </a:r>
            <a:endParaRPr lang="ru-RU" dirty="0" err="1" smtClean="0">
              <a:latin typeface="+mn-lt"/>
            </a:endParaRPr>
          </a:p>
        </p:txBody>
      </p:sp>
      <p:sp>
        <p:nvSpPr>
          <p:cNvPr id="24" name="Скругленный прямоугольник 23"/>
          <p:cNvSpPr/>
          <p:nvPr/>
        </p:nvSpPr>
        <p:spPr bwMode="auto">
          <a:xfrm>
            <a:off x="2655276" y="2282925"/>
            <a:ext cx="1355969" cy="274372"/>
          </a:xfrm>
          <a:prstGeom prst="roundRect">
            <a:avLst/>
          </a:prstGeom>
          <a:noFill/>
          <a:ln>
            <a:headEnd type="none" w="sm" len="sm"/>
            <a:tailEnd type="none" w="sm" len="sm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>
              <a:solidFill>
                <a:schemeClr val="dk1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5" name="Скругленный прямоугольник 24"/>
          <p:cNvSpPr/>
          <p:nvPr/>
        </p:nvSpPr>
        <p:spPr bwMode="auto">
          <a:xfrm>
            <a:off x="7074876" y="2298139"/>
            <a:ext cx="1355969" cy="274372"/>
          </a:xfrm>
          <a:prstGeom prst="roundRect">
            <a:avLst/>
          </a:prstGeom>
          <a:noFill/>
          <a:ln>
            <a:headEnd type="none" w="sm" len="sm"/>
            <a:tailEnd type="none" w="sm" len="sm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ru-RU" sz="2000" b="1">
              <a:solidFill>
                <a:schemeClr val="dk1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-27254" y="3225366"/>
            <a:ext cx="46892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Module1::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do_action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uint64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cycle)  {</a:t>
            </a:r>
          </a:p>
          <a:p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// …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-&gt;write(data, cycle);</a:t>
            </a:r>
          </a:p>
          <a:p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532922" y="3206687"/>
            <a:ext cx="40327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this method must be run every cycle</a:t>
            </a:r>
            <a:r>
              <a:rPr lang="en-US" sz="12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  <a:endParaRPr lang="en-US" sz="1200" dirty="0" smtClean="0">
              <a:solidFill>
                <a:srgbClr val="06192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Module2::clock(</a:t>
            </a:r>
            <a:r>
              <a:rPr lang="en-US" sz="1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uint64</a:t>
            </a:r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cycle)</a:t>
            </a:r>
            <a:endParaRPr lang="en-US" sz="1200" dirty="0">
              <a:solidFill>
                <a:srgbClr val="06192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data;</a:t>
            </a:r>
            <a:endParaRPr lang="en-US" sz="1200" dirty="0">
              <a:solidFill>
                <a:srgbClr val="06192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200" dirty="0" err="1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read(&amp;data, </a:t>
            </a:r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cycle)) {</a:t>
            </a:r>
          </a:p>
          <a:p>
            <a:pPr lvl="0"/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0"/>
            <a:r>
              <a:rPr lang="en-US" sz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endParaRPr lang="en-US" sz="1200" dirty="0">
              <a:solidFill>
                <a:srgbClr val="06192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/>
            <a:r>
              <a:rPr lang="en-US" sz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200" dirty="0">
              <a:solidFill>
                <a:srgbClr val="06192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9" name="Прямая соединительная линия 28"/>
          <p:cNvCxnSpPr/>
          <p:nvPr/>
        </p:nvCxnSpPr>
        <p:spPr bwMode="auto">
          <a:xfrm>
            <a:off x="4238045" y="1820849"/>
            <a:ext cx="0" cy="4500438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2" name="TextBox 31"/>
          <p:cNvSpPr txBox="1"/>
          <p:nvPr/>
        </p:nvSpPr>
        <p:spPr>
          <a:xfrm>
            <a:off x="0" y="4563710"/>
            <a:ext cx="4689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+mn-lt"/>
                <a:cs typeface="Courier New" panose="02070309020205020404" pitchFamily="49" charset="0"/>
              </a:rPr>
              <a:t>Imagine that here we following functions:</a:t>
            </a:r>
          </a:p>
          <a:p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-&gt;write(8, 0);</a:t>
            </a:r>
          </a:p>
          <a:p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-&gt;write(9, 2);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38045" y="4566521"/>
            <a:ext cx="49059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+mn-lt"/>
                <a:cs typeface="Courier New" panose="02070309020205020404" pitchFamily="49" charset="0"/>
              </a:rPr>
              <a:t>Let’s look how it will be executed here:</a:t>
            </a:r>
          </a:p>
          <a:p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0); // data is trash, returns false</a:t>
            </a:r>
          </a:p>
          <a:p>
            <a:r>
              <a:rPr lang="en-US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&gt;read(&amp;data,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trash, returns false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trash, returns false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3);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trash, returns false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4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trash, returns false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8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returns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true!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trash, returns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-&gt;read(&amp;data, 7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// data is 9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returns </a:t>
            </a:r>
            <a:r>
              <a:rPr lang="en-US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true!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Звук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1804478"/>
      </p:ext>
    </p:extLst>
  </p:cSld>
  <p:clrMapOvr>
    <a:masterClrMapping/>
  </p:clrMapOvr>
  <p:transition advTm="85043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 build="p"/>
      <p:bldP spid="9" grpId="0"/>
      <p:bldP spid="10" grpId="0"/>
      <p:bldP spid="20" grpId="0"/>
      <p:bldP spid="20" grpId="1"/>
      <p:bldP spid="24" grpId="0" animBg="1"/>
      <p:bldP spid="24" grpId="1" animBg="1"/>
      <p:bldP spid="25" grpId="0" animBg="1"/>
      <p:bldP spid="25" grpId="1" animBg="1"/>
      <p:bldP spid="26" grpId="1"/>
      <p:bldP spid="27" grpId="0"/>
      <p:bldP spid="32" grpId="1"/>
      <p:bldP spid="3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decoder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5613" y="867509"/>
            <a:ext cx="8228012" cy="5049106"/>
          </a:xfrm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Decoder::clock(</a:t>
            </a:r>
            <a:r>
              <a:rPr lang="en-US" sz="1600" kern="1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uint64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endParaRPr lang="en-US" sz="1600" kern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rp_fetch_to_decoder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-&gt;read(&amp;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dec_bytes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dec_bytes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read_src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instr.srcs_ready</a:t>
            </a: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wp_decoder_to_execute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&gt;write(</a:t>
            </a:r>
            <a:r>
              <a:rPr lang="en-US" sz="1600" kern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kern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wp_decoder_to_fetch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-&gt;stall(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spcBef>
                <a:spcPct val="0"/>
              </a:spcBef>
            </a:pPr>
            <a:endParaRPr lang="en-US" sz="1600" kern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Executor::clock(</a:t>
            </a:r>
            <a:r>
              <a:rPr lang="en-US" sz="1600" kern="1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uint64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FuncInstr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rp_decoder_to_execute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-&gt;read(&amp;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exec_instr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instr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-&gt;execute();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… to </a:t>
            </a:r>
            <a:r>
              <a:rPr lang="en-US" sz="1600" kern="12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ldst</a:t>
            </a:r>
            <a:r>
              <a:rPr lang="en-US" sz="1600" kern="1200" dirty="0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and </a:t>
            </a:r>
            <a:r>
              <a:rPr lang="en-US" sz="1600" kern="1200" dirty="0" err="1" smtClean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writeback</a:t>
            </a:r>
            <a:endParaRPr lang="en-US" sz="1600" kern="1200" dirty="0" smtClean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spcBef>
                <a:spcPct val="0"/>
              </a:spcBef>
            </a:pPr>
            <a:endParaRPr lang="en-US" sz="1600" kern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MIPS::clock(</a:t>
            </a:r>
            <a:r>
              <a:rPr lang="en-US" sz="1600" kern="1200" dirty="0" smtClean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uint64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 smtClean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decoder-&gt;clock(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kern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en-US" sz="1600" kern="1200" dirty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600" kern="1200" dirty="0" smtClean="0">
                <a:solidFill>
                  <a:srgbClr val="06192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executor-&gt;clock(</a:t>
            </a:r>
            <a:r>
              <a:rPr lang="en-US" sz="1600" kern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r>
              <a:rPr lang="en-US" sz="1600" kern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>
              <a:spcBef>
                <a:spcPct val="0"/>
              </a:spcBef>
            </a:pPr>
            <a:r>
              <a:rPr lang="en-US" sz="1600" kern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ru-RU" sz="1600" kern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6299762"/>
      </p:ext>
    </p:extLst>
  </p:cSld>
  <p:clrMapOvr>
    <a:masterClrMapping/>
  </p:clrMapOvr>
  <p:transition advTm="50247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reading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Asim: A Performance Model </a:t>
            </a:r>
            <a:r>
              <a:rPr lang="de-DE" dirty="0"/>
              <a:t>Framework </a:t>
            </a:r>
            <a:r>
              <a:rPr lang="de-DE" sz="1400" dirty="0">
                <a:hlinkClick r:id="rId4"/>
              </a:rPr>
              <a:t>http://</a:t>
            </a:r>
            <a:r>
              <a:rPr lang="de-DE" sz="1400" dirty="0" smtClean="0">
                <a:hlinkClick r:id="rId4"/>
              </a:rPr>
              <a:t>www.ckluk.org/ck/papers/asim_ieeecomputer.pdf</a:t>
            </a: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Manual on MIPT-MIPS Ports</a:t>
            </a:r>
            <a:r>
              <a:rPr lang="de-DE" dirty="0"/>
              <a:t/>
            </a:r>
            <a:br>
              <a:rPr lang="de-DE" dirty="0"/>
            </a:br>
            <a:r>
              <a:rPr lang="de-DE" sz="1400" dirty="0">
                <a:hlinkClick r:id="rId5"/>
              </a:rPr>
              <a:t>https://</a:t>
            </a:r>
            <a:r>
              <a:rPr lang="de-DE" sz="1400" dirty="0" smtClean="0">
                <a:hlinkClick r:id="rId5"/>
              </a:rPr>
              <a:t>code.google.com/p/mipt-mips/wiki/CommunicationBetweenModulesThroughPorts</a:t>
            </a:r>
            <a:endParaRPr lang="de-DE" sz="1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pic>
        <p:nvPicPr>
          <p:cNvPr id="4" name="Звук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1709"/>
      </p:ext>
    </p:extLst>
  </p:cSld>
  <p:clrMapOvr>
    <a:masterClrMapping/>
  </p:clrMapOvr>
  <p:transition advTm="11848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1"/>
            <a:ext cx="8229600" cy="1362075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8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9.2|2.6|4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4|47.1|3.3|4|10|8.4|32.3|19.8|12.5|52.4|50.4|7.5|18|27.6|1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6.8|29.1|54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3.7|1.8|93.6|186.5|5.9|51|222.5|13|68.3|11.5|9.3|1.1|1.9|26.2|13.4|12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|10.3|30|25.3|1.7|8.5|17.3|10.1|5|47|105.7|2.9|6.2|63|4.2|32.7|6.1|1.8|0.5|0.6|92.9"/>
</p:tagLst>
</file>

<file path=ppt/theme/theme1.xml><?xml version="1.0" encoding="utf-8"?>
<a:theme xmlns:a="http://schemas.openxmlformats.org/drawingml/2006/main" name="1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Neo Sans Intel" pitchFamily="34" charset="0"/>
            <a:cs typeface="Arial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latin typeface="+mn-lt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4A94C8E-3E2B-4AD9-8D67-7815198BE085}">
  <ds:schemaRefs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sharepoint/v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4222</TotalTime>
  <Words>813</Words>
  <Application>Microsoft Office PowerPoint</Application>
  <PresentationFormat>Экран (4:3)</PresentationFormat>
  <Paragraphs>207</Paragraphs>
  <Slides>9</Slides>
  <Notes>1</Notes>
  <HiddenSlides>0</HiddenSlides>
  <MMClips>7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1_mdsp_2011</vt:lpstr>
      <vt:lpstr>Pipeline Modeling</vt:lpstr>
      <vt:lpstr>Refresher: MIPS Single-Cycle Implementation</vt:lpstr>
      <vt:lpstr>Single-Cycle Implementation modeling</vt:lpstr>
      <vt:lpstr>Performance modeling</vt:lpstr>
      <vt:lpstr>Ports</vt:lpstr>
      <vt:lpstr>Example: decoder</vt:lpstr>
      <vt:lpstr>Extra reading</vt:lpstr>
      <vt:lpstr>Thank You</vt:lpstr>
      <vt:lpstr>Презентация PowerPoint</vt:lpstr>
    </vt:vector>
  </TitlesOfParts>
  <Company>Intel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Paul Hooks</cp:lastModifiedBy>
  <cp:revision>279</cp:revision>
  <dcterms:created xsi:type="dcterms:W3CDTF">2011-10-24T08:13:52Z</dcterms:created>
  <dcterms:modified xsi:type="dcterms:W3CDTF">2014-12-13T21:59:11Z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